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70" d="100"/>
          <a:sy n="70" d="100"/>
        </p:scale>
        <p:origin x="702"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ru-RU" smtClean="0"/>
              <a:t>Образец заголовка</a:t>
            </a:r>
            <a:endParaRPr lang="en-US" dirty="0"/>
          </a:p>
        </p:txBody>
      </p:sp>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D4B22FE7-0A21-480F-A649-D006096A4DB0}" type="datetimeFigureOut">
              <a:rPr lang="ru-RU" smtClean="0"/>
              <a:t>20.10.2020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A9660D86-710E-41D1-8394-5DDF1126262B}" type="slidenum">
              <a:rPr lang="ru-RU" smtClean="0"/>
              <a:t>‹#›</a:t>
            </a:fld>
            <a:endParaRPr lang="ru-RU"/>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7271413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D4B22FE7-0A21-480F-A649-D006096A4DB0}" type="datetimeFigureOut">
              <a:rPr lang="ru-RU" smtClean="0"/>
              <a:t>20.10.2020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A9660D86-710E-41D1-8394-5DDF1126262B}" type="slidenum">
              <a:rPr lang="ru-RU" smtClean="0"/>
              <a:t>‹#›</a:t>
            </a:fld>
            <a:endParaRPr lang="ru-RU"/>
          </a:p>
        </p:txBody>
      </p:sp>
    </p:spTree>
    <p:extLst>
      <p:ext uri="{BB962C8B-B14F-4D97-AF65-F5344CB8AC3E}">
        <p14:creationId xmlns:p14="http://schemas.microsoft.com/office/powerpoint/2010/main" val="362594529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Вертикальный заголовок и текст">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4778"/>
            <a:ext cx="2628900" cy="5757421"/>
          </a:xfrm>
        </p:spPr>
        <p:txBody>
          <a:bodyPr vert="eaVert"/>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838200" y="414778"/>
            <a:ext cx="7734300" cy="5757422"/>
          </a:xfrm>
        </p:spPr>
        <p:txBody>
          <a:bodyPr vert="eaVert" lIns="45720" tIns="0" rIns="45720" bIns="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D4B22FE7-0A21-480F-A649-D006096A4DB0}" type="datetimeFigureOut">
              <a:rPr lang="ru-RU" smtClean="0"/>
              <a:t>20.10.2020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A9660D86-710E-41D1-8394-5DDF1126262B}" type="slidenum">
              <a:rPr lang="ru-RU" smtClean="0"/>
              <a:t>‹#›</a:t>
            </a:fld>
            <a:endParaRPr lang="ru-RU"/>
          </a:p>
        </p:txBody>
      </p:sp>
    </p:spTree>
    <p:extLst>
      <p:ext uri="{BB962C8B-B14F-4D97-AF65-F5344CB8AC3E}">
        <p14:creationId xmlns:p14="http://schemas.microsoft.com/office/powerpoint/2010/main" val="414158637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ru-RU" smtClean="0"/>
              <a:t>Образец заголовка</a:t>
            </a:r>
            <a:endParaRPr lang="en-US" dirty="0"/>
          </a:p>
        </p:txBody>
      </p:sp>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D4B22FE7-0A21-480F-A649-D006096A4DB0}" type="datetimeFigureOut">
              <a:rPr lang="ru-RU" smtClean="0"/>
              <a:t>20.10.2020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A9660D86-710E-41D1-8394-5DDF1126262B}" type="slidenum">
              <a:rPr lang="ru-RU" smtClean="0"/>
              <a:t>‹#›</a:t>
            </a:fld>
            <a:endParaRPr lang="ru-RU"/>
          </a:p>
        </p:txBody>
      </p:sp>
    </p:spTree>
    <p:extLst>
      <p:ext uri="{BB962C8B-B14F-4D97-AF65-F5344CB8AC3E}">
        <p14:creationId xmlns:p14="http://schemas.microsoft.com/office/powerpoint/2010/main" val="316621071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ru-RU" smtClean="0"/>
              <a:t>Образец заголовка</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D4B22FE7-0A21-480F-A649-D006096A4DB0}" type="datetimeFigureOut">
              <a:rPr lang="ru-RU" smtClean="0"/>
              <a:t>20.10.2020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A9660D86-710E-41D1-8394-5DDF1126262B}" type="slidenum">
              <a:rPr lang="ru-RU" smtClean="0"/>
              <a:t>‹#›</a:t>
            </a:fld>
            <a:endParaRPr lang="ru-RU"/>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1236903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ru-RU" smtClean="0"/>
              <a:t>Образец заголовка</a:t>
            </a:r>
            <a:endParaRPr lang="en-US" dirty="0"/>
          </a:p>
        </p:txBody>
      </p:sp>
      <p:sp>
        <p:nvSpPr>
          <p:cNvPr id="3" name="Content Placeholder 2"/>
          <p:cNvSpPr>
            <a:spLocks noGrp="1"/>
          </p:cNvSpPr>
          <p:nvPr>
            <p:ph sz="half" idx="1"/>
          </p:nvPr>
        </p:nvSpPr>
        <p:spPr>
          <a:xfrm>
            <a:off x="1097279" y="1845734"/>
            <a:ext cx="4937760" cy="402336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D4B22FE7-0A21-480F-A649-D006096A4DB0}" type="datetimeFigureOut">
              <a:rPr lang="ru-RU" smtClean="0"/>
              <a:t>20.10.2020</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A9660D86-710E-41D1-8394-5DDF1126262B}" type="slidenum">
              <a:rPr lang="ru-RU" smtClean="0"/>
              <a:t>‹#›</a:t>
            </a:fld>
            <a:endParaRPr lang="ru-RU"/>
          </a:p>
        </p:txBody>
      </p:sp>
    </p:spTree>
    <p:extLst>
      <p:ext uri="{BB962C8B-B14F-4D97-AF65-F5344CB8AC3E}">
        <p14:creationId xmlns:p14="http://schemas.microsoft.com/office/powerpoint/2010/main" val="17556324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ru-RU" smtClean="0"/>
              <a:t>Образец заголовка</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1097280" y="2582334"/>
            <a:ext cx="4937760" cy="337820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6217920" y="2582334"/>
            <a:ext cx="4937760" cy="337820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D4B22FE7-0A21-480F-A649-D006096A4DB0}" type="datetimeFigureOut">
              <a:rPr lang="ru-RU" smtClean="0"/>
              <a:t>20.10.2020</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A9660D86-710E-41D1-8394-5DDF1126262B}" type="slidenum">
              <a:rPr lang="ru-RU" smtClean="0"/>
              <a:t>‹#›</a:t>
            </a:fld>
            <a:endParaRPr lang="ru-RU"/>
          </a:p>
        </p:txBody>
      </p:sp>
    </p:spTree>
    <p:extLst>
      <p:ext uri="{BB962C8B-B14F-4D97-AF65-F5344CB8AC3E}">
        <p14:creationId xmlns:p14="http://schemas.microsoft.com/office/powerpoint/2010/main" val="12212260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D4B22FE7-0A21-480F-A649-D006096A4DB0}" type="datetimeFigureOut">
              <a:rPr lang="ru-RU" smtClean="0"/>
              <a:t>20.10.2020</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A9660D86-710E-41D1-8394-5DDF1126262B}" type="slidenum">
              <a:rPr lang="ru-RU" smtClean="0"/>
              <a:t>‹#›</a:t>
            </a:fld>
            <a:endParaRPr lang="ru-RU"/>
          </a:p>
        </p:txBody>
      </p:sp>
    </p:spTree>
    <p:extLst>
      <p:ext uri="{BB962C8B-B14F-4D97-AF65-F5344CB8AC3E}">
        <p14:creationId xmlns:p14="http://schemas.microsoft.com/office/powerpoint/2010/main" val="160814516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Пустой слайд">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D4B22FE7-0A21-480F-A649-D006096A4DB0}" type="datetimeFigureOut">
              <a:rPr lang="ru-RU" smtClean="0"/>
              <a:t>20.10.2020</a:t>
            </a:fld>
            <a:endParaRPr lang="ru-RU"/>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ru-RU"/>
          </a:p>
        </p:txBody>
      </p:sp>
      <p:sp>
        <p:nvSpPr>
          <p:cNvPr id="9" name="Slide Number Placeholder 8"/>
          <p:cNvSpPr>
            <a:spLocks noGrp="1"/>
          </p:cNvSpPr>
          <p:nvPr>
            <p:ph type="sldNum" sz="quarter" idx="12"/>
          </p:nvPr>
        </p:nvSpPr>
        <p:spPr/>
        <p:txBody>
          <a:bodyPr/>
          <a:lstStyle/>
          <a:p>
            <a:fld id="{A9660D86-710E-41D1-8394-5DDF1126262B}" type="slidenum">
              <a:rPr lang="ru-RU" smtClean="0"/>
              <a:t>‹#›</a:t>
            </a:fld>
            <a:endParaRPr lang="ru-RU"/>
          </a:p>
        </p:txBody>
      </p:sp>
    </p:spTree>
    <p:extLst>
      <p:ext uri="{BB962C8B-B14F-4D97-AF65-F5344CB8AC3E}">
        <p14:creationId xmlns:p14="http://schemas.microsoft.com/office/powerpoint/2010/main" val="117337482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ru-RU" smtClean="0"/>
              <a:t>Образец заголовка</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D4B22FE7-0A21-480F-A649-D006096A4DB0}" type="datetimeFigureOut">
              <a:rPr lang="ru-RU" smtClean="0"/>
              <a:t>20.10.2020</a:t>
            </a:fld>
            <a:endParaRPr lang="ru-RU"/>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ru-RU"/>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A9660D86-710E-41D1-8394-5DDF1126262B}" type="slidenum">
              <a:rPr lang="ru-RU" smtClean="0"/>
              <a:t>‹#›</a:t>
            </a:fld>
            <a:endParaRPr lang="ru-RU"/>
          </a:p>
        </p:txBody>
      </p:sp>
    </p:spTree>
    <p:extLst>
      <p:ext uri="{BB962C8B-B14F-4D97-AF65-F5344CB8AC3E}">
        <p14:creationId xmlns:p14="http://schemas.microsoft.com/office/powerpoint/2010/main" val="87393006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264" cy="822960"/>
          </a:xfrm>
        </p:spPr>
        <p:txBody>
          <a:bodyPr lIns="91440" tIns="0" rIns="91440" bIns="0" anchor="b">
            <a:noAutofit/>
          </a:bodyPr>
          <a:lstStyle>
            <a:lvl1pPr>
              <a:defRPr sz="3600" b="0">
                <a:solidFill>
                  <a:srgbClr val="FFFFFF"/>
                </a:solidFill>
              </a:defRPr>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15" y="0"/>
            <a:ext cx="12191985"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smtClean="0"/>
              <a:t>Вставка рисунка</a:t>
            </a:r>
            <a:endParaRPr lang="en-US" dirty="0"/>
          </a:p>
        </p:txBody>
      </p:sp>
      <p:sp>
        <p:nvSpPr>
          <p:cNvPr id="4" name="Text Placeholder 3"/>
          <p:cNvSpPr>
            <a:spLocks noGrp="1"/>
          </p:cNvSpPr>
          <p:nvPr>
            <p:ph type="body" sz="half" idx="2"/>
          </p:nvPr>
        </p:nvSpPr>
        <p:spPr>
          <a:xfrm>
            <a:off x="1097280" y="5907023"/>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D4B22FE7-0A21-480F-A649-D006096A4DB0}" type="datetimeFigureOut">
              <a:rPr lang="ru-RU" smtClean="0"/>
              <a:t>20.10.2020</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A9660D86-710E-41D1-8394-5DDF1126262B}" type="slidenum">
              <a:rPr lang="ru-RU" smtClean="0"/>
              <a:t>‹#›</a:t>
            </a:fld>
            <a:endParaRPr lang="ru-RU"/>
          </a:p>
        </p:txBody>
      </p:sp>
    </p:spTree>
    <p:extLst>
      <p:ext uri="{BB962C8B-B14F-4D97-AF65-F5344CB8AC3E}">
        <p14:creationId xmlns:p14="http://schemas.microsoft.com/office/powerpoint/2010/main" val="344114827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6"/>
            <a:ext cx="12192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D4B22FE7-0A21-480F-A649-D006096A4DB0}" type="datetimeFigureOut">
              <a:rPr lang="ru-RU" smtClean="0"/>
              <a:t>20.10.2020</a:t>
            </a:fld>
            <a:endParaRPr lang="ru-RU"/>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ru-RU"/>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A9660D86-710E-41D1-8394-5DDF1126262B}" type="slidenum">
              <a:rPr lang="ru-RU" smtClean="0"/>
              <a:t>‹#›</a:t>
            </a:fld>
            <a:endParaRPr lang="ru-RU"/>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7001646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097280" y="758952"/>
            <a:ext cx="10058400" cy="2502863"/>
          </a:xfrm>
        </p:spPr>
        <p:txBody>
          <a:bodyPr>
            <a:normAutofit/>
          </a:bodyPr>
          <a:lstStyle/>
          <a:p>
            <a:pPr algn="ctr"/>
            <a:r>
              <a:rPr lang="ru-RU" sz="4400" b="1" dirty="0">
                <a:latin typeface="Times New Roman" panose="02020603050405020304" pitchFamily="18" charset="0"/>
                <a:cs typeface="Times New Roman" panose="02020603050405020304" pitchFamily="18" charset="0"/>
              </a:rPr>
              <a:t>УПРАВЛЕНИЕ ОРГАНИЗАЦИЕЙ: ОБЩИЕ ПОНЯТИЯ</a:t>
            </a:r>
          </a:p>
        </p:txBody>
      </p:sp>
      <p:sp>
        <p:nvSpPr>
          <p:cNvPr id="3" name="Подзаголовок 2"/>
          <p:cNvSpPr>
            <a:spLocks noGrp="1"/>
          </p:cNvSpPr>
          <p:nvPr>
            <p:ph type="subTitle" idx="1"/>
          </p:nvPr>
        </p:nvSpPr>
        <p:spPr/>
        <p:txBody>
          <a:bodyPr/>
          <a:lstStyle/>
          <a:p>
            <a:pPr algn="ctr"/>
            <a:r>
              <a:rPr lang="ru-RU" b="1" dirty="0" smtClean="0">
                <a:solidFill>
                  <a:schemeClr val="tx1"/>
                </a:solidFill>
                <a:latin typeface="Times New Roman" panose="02020603050405020304" pitchFamily="18" charset="0"/>
                <a:cs typeface="Times New Roman" panose="02020603050405020304" pitchFamily="18" charset="0"/>
              </a:rPr>
              <a:t>Лекция 14</a:t>
            </a:r>
            <a:endParaRPr lang="ru-RU" b="1"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27474146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091916" cy="6740307"/>
          </a:xfrm>
          <a:prstGeom prst="rect">
            <a:avLst/>
          </a:prstGeom>
        </p:spPr>
        <p:txBody>
          <a:bodyPr wrap="square">
            <a:spAutoFit/>
          </a:bodyPr>
          <a:lstStyle/>
          <a:p>
            <a:pPr algn="ctr"/>
            <a:r>
              <a:rPr lang="ru-RU" b="1" dirty="0" smtClean="0">
                <a:latin typeface="Times New Roman" panose="02020603050405020304" pitchFamily="18" charset="0"/>
                <a:cs typeface="Times New Roman" panose="02020603050405020304" pitchFamily="18" charset="0"/>
              </a:rPr>
              <a:t>Управление персоналом на предприятии</a:t>
            </a:r>
          </a:p>
          <a:p>
            <a:pPr algn="just"/>
            <a:r>
              <a:rPr lang="ru-RU" b="1" dirty="0" smtClean="0">
                <a:latin typeface="Times New Roman" panose="02020603050405020304" pitchFamily="18" charset="0"/>
                <a:cs typeface="Times New Roman" panose="02020603050405020304" pitchFamily="18" charset="0"/>
              </a:rPr>
              <a:t>Принципиальные отличия трудовых ресурсов от ресурсов другого вида</a:t>
            </a:r>
          </a:p>
          <a:p>
            <a:pPr algn="just"/>
            <a:r>
              <a:rPr lang="ru-RU" b="1" dirty="0" smtClean="0">
                <a:latin typeface="Times New Roman" panose="02020603050405020304" pitchFamily="18" charset="0"/>
                <a:cs typeface="Times New Roman" panose="02020603050405020304" pitchFamily="18" charset="0"/>
              </a:rPr>
              <a:t>Планирование трудовых ресурсов </a:t>
            </a:r>
            <a:r>
              <a:rPr lang="ru-RU" dirty="0" smtClean="0">
                <a:latin typeface="Times New Roman" panose="02020603050405020304" pitchFamily="18" charset="0"/>
                <a:cs typeface="Times New Roman" panose="02020603050405020304" pitchFamily="18" charset="0"/>
              </a:rPr>
              <a:t>– относительно новый для большинства предприятий вид деятельности. До недавнего времени основное внимание уделялось планированию других экономических ресурсов (материальных, технических, финансовых и т.д.). Однако сейчас это пересматривается в связи с тем, что в последние годы предложение рабочей силы стало юридическим фактом деятельности многих предприятий. Затраты на труд у многих фирм в настоящее время превратились в основную часть общих расходов, поэтому важно обеспечить максимальную эффективность использования трудовых ресурсов. Способность предприятия успешно решать данную задачу зависит от того, насколько точно будут рассчитаны, а затем проконтролированы затраты на труд.</a:t>
            </a:r>
          </a:p>
          <a:p>
            <a:pPr algn="just"/>
            <a:r>
              <a:rPr lang="ru-RU" b="1" dirty="0" smtClean="0">
                <a:latin typeface="Times New Roman" panose="02020603050405020304" pitchFamily="18" charset="0"/>
                <a:cs typeface="Times New Roman" panose="02020603050405020304" pitchFamily="18" charset="0"/>
              </a:rPr>
              <a:t>Рабочая сила </a:t>
            </a:r>
            <a:r>
              <a:rPr lang="ru-RU" dirty="0" smtClean="0">
                <a:latin typeface="Times New Roman" panose="02020603050405020304" pitchFamily="18" charset="0"/>
                <a:cs typeface="Times New Roman" panose="02020603050405020304" pitchFamily="18" charset="0"/>
              </a:rPr>
              <a:t>– такой же ресурс, как и материальные, технические, финансовые ресурсы. Однако трудовые ресурсы имеют принципиальные отличия, которые заключаются в следующем:</a:t>
            </a:r>
          </a:p>
          <a:p>
            <a:pPr algn="just"/>
            <a:r>
              <a:rPr lang="ru-RU" dirty="0" smtClean="0">
                <a:latin typeface="Times New Roman" panose="02020603050405020304" pitchFamily="18" charset="0"/>
                <a:cs typeface="Times New Roman" panose="02020603050405020304" pitchFamily="18" charset="0"/>
              </a:rPr>
              <a:t> </a:t>
            </a:r>
            <a:r>
              <a:rPr lang="ru-RU" i="1" dirty="0" smtClean="0">
                <a:latin typeface="Times New Roman" panose="02020603050405020304" pitchFamily="18" charset="0"/>
                <a:cs typeface="Times New Roman" panose="02020603050405020304" pitchFamily="18" charset="0"/>
              </a:rPr>
              <a:t>если со временем материальные, технические ресурсы стареют (физически, морально), то трудовые ресурсы дорожают (улучшается квалификация рабочего, растет опыт);</a:t>
            </a:r>
          </a:p>
          <a:p>
            <a:pPr algn="just"/>
            <a:r>
              <a:rPr lang="ru-RU" i="1" dirty="0" smtClean="0">
                <a:latin typeface="Times New Roman" panose="02020603050405020304" pitchFamily="18" charset="0"/>
                <a:cs typeface="Times New Roman" panose="02020603050405020304" pitchFamily="18" charset="0"/>
              </a:rPr>
              <a:t> наемный работник может отказаться от условий, на которых предприятие предполагает его использовать;</a:t>
            </a:r>
          </a:p>
          <a:p>
            <a:pPr algn="just"/>
            <a:r>
              <a:rPr lang="ru-RU" i="1" dirty="0" smtClean="0">
                <a:latin typeface="Times New Roman" panose="02020603050405020304" pitchFamily="18" charset="0"/>
                <a:cs typeface="Times New Roman" panose="02020603050405020304" pitchFamily="18" charset="0"/>
              </a:rPr>
              <a:t> работник может уволиться с предприятия по собственному желанию;</a:t>
            </a:r>
          </a:p>
          <a:p>
            <a:pPr algn="just"/>
            <a:r>
              <a:rPr lang="ru-RU" i="1" dirty="0" smtClean="0">
                <a:latin typeface="Times New Roman" panose="02020603050405020304" pitchFamily="18" charset="0"/>
                <a:cs typeface="Times New Roman" panose="02020603050405020304" pitchFamily="18" charset="0"/>
              </a:rPr>
              <a:t> работник может бастовать;</a:t>
            </a:r>
          </a:p>
          <a:p>
            <a:pPr algn="just"/>
            <a:r>
              <a:rPr lang="ru-RU" i="1" dirty="0" smtClean="0">
                <a:latin typeface="Times New Roman" panose="02020603050405020304" pitchFamily="18" charset="0"/>
                <a:cs typeface="Times New Roman" panose="02020603050405020304" pitchFamily="18" charset="0"/>
              </a:rPr>
              <a:t> работники не могут рассматриваться как однородная субстанция;</a:t>
            </a:r>
          </a:p>
          <a:p>
            <a:pPr algn="just"/>
            <a:r>
              <a:rPr lang="ru-RU" i="1" dirty="0" smtClean="0">
                <a:latin typeface="Times New Roman" panose="02020603050405020304" pitchFamily="18" charset="0"/>
                <a:cs typeface="Times New Roman" panose="02020603050405020304" pitchFamily="18" charset="0"/>
              </a:rPr>
              <a:t> работники могут переучиваться;</a:t>
            </a:r>
          </a:p>
          <a:p>
            <a:pPr algn="just"/>
            <a:r>
              <a:rPr lang="ru-RU" i="1" dirty="0" smtClean="0">
                <a:latin typeface="Times New Roman" panose="02020603050405020304" pitchFamily="18" charset="0"/>
                <a:cs typeface="Times New Roman" panose="02020603050405020304" pitchFamily="18" charset="0"/>
              </a:rPr>
              <a:t> работники могут решать, что те или иные формы профессиональных преобразований, предлагаемые им в ходе реорганизации для них социально неприемлемы. В этом случае с ними необходимо вести переговоры.</a:t>
            </a:r>
          </a:p>
          <a:p>
            <a:pPr algn="just"/>
            <a:r>
              <a:rPr lang="ru-RU" dirty="0" smtClean="0">
                <a:latin typeface="Times New Roman" panose="02020603050405020304" pitchFamily="18" charset="0"/>
                <a:cs typeface="Times New Roman" panose="02020603050405020304" pitchFamily="18" charset="0"/>
              </a:rPr>
              <a:t>Таким образом, структура, формы и методы организации управления персоналом, с одной стороны, могут организовывать поведение сотрудников, с другой – быть отражением реальных процессов, происходящих внутри организации. Это, в конце концов, определяет выбор стиля управ-</a:t>
            </a:r>
            <a:r>
              <a:rPr lang="ru-RU" dirty="0" err="1" smtClean="0">
                <a:latin typeface="Times New Roman" panose="02020603050405020304" pitchFamily="18" charset="0"/>
                <a:cs typeface="Times New Roman" panose="02020603050405020304" pitchFamily="18" charset="0"/>
              </a:rPr>
              <a:t>ления</a:t>
            </a:r>
            <a:r>
              <a:rPr lang="ru-RU" dirty="0" smtClean="0">
                <a:latin typeface="Times New Roman" panose="02020603050405020304" pitchFamily="18" charset="0"/>
                <a:cs typeface="Times New Roman" panose="02020603050405020304" pitchFamily="18" charset="0"/>
              </a:rPr>
              <a:t>. В общем, все стили могут быть включены в одну модель. Ниже приведены примеры подобных моделей.</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59837387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 y="0"/>
            <a:ext cx="12078269" cy="6740307"/>
          </a:xfrm>
          <a:prstGeom prst="rect">
            <a:avLst/>
          </a:prstGeom>
        </p:spPr>
        <p:txBody>
          <a:bodyPr wrap="square">
            <a:spAutoFit/>
          </a:bodyPr>
          <a:lstStyle/>
          <a:p>
            <a:pPr algn="just"/>
            <a:r>
              <a:rPr lang="ru-RU" b="1" dirty="0" err="1" smtClean="0">
                <a:latin typeface="Times New Roman" panose="02020603050405020304" pitchFamily="18" charset="0"/>
                <a:cs typeface="Times New Roman" panose="02020603050405020304" pitchFamily="18" charset="0"/>
              </a:rPr>
              <a:t>Эшриджская</a:t>
            </a:r>
            <a:r>
              <a:rPr lang="ru-RU" b="1" dirty="0" smtClean="0">
                <a:latin typeface="Times New Roman" panose="02020603050405020304" pitchFamily="18" charset="0"/>
                <a:cs typeface="Times New Roman" panose="02020603050405020304" pitchFamily="18" charset="0"/>
              </a:rPr>
              <a:t> модель. </a:t>
            </a:r>
            <a:r>
              <a:rPr lang="ru-RU" dirty="0" smtClean="0">
                <a:latin typeface="Times New Roman" panose="02020603050405020304" pitchFamily="18" charset="0"/>
                <a:cs typeface="Times New Roman" panose="02020603050405020304" pitchFamily="18" charset="0"/>
              </a:rPr>
              <a:t>Эта модель была разработана </a:t>
            </a:r>
            <a:r>
              <a:rPr lang="ru-RU" dirty="0" err="1" smtClean="0">
                <a:latin typeface="Times New Roman" panose="02020603050405020304" pitchFamily="18" charset="0"/>
                <a:cs typeface="Times New Roman" panose="02020603050405020304" pitchFamily="18" charset="0"/>
              </a:rPr>
              <a:t>Эшриджским</a:t>
            </a:r>
            <a:r>
              <a:rPr lang="ru-RU" dirty="0" smtClean="0">
                <a:latin typeface="Times New Roman" panose="02020603050405020304" pitchFamily="18" charset="0"/>
                <a:cs typeface="Times New Roman" panose="02020603050405020304" pitchFamily="18" charset="0"/>
              </a:rPr>
              <a:t> колледжем по менеджменту в Англии в 1960–70-х гг. </a:t>
            </a:r>
            <a:r>
              <a:rPr lang="ru-RU" b="1" dirty="0" smtClean="0">
                <a:latin typeface="Times New Roman" panose="02020603050405020304" pitchFamily="18" charset="0"/>
                <a:cs typeface="Times New Roman" panose="02020603050405020304" pitchFamily="18" charset="0"/>
              </a:rPr>
              <a:t>Она предполагает четыре стиля руководства:</a:t>
            </a:r>
          </a:p>
          <a:p>
            <a:pPr algn="just"/>
            <a:r>
              <a:rPr lang="ru-RU" i="1" dirty="0" smtClean="0">
                <a:latin typeface="Times New Roman" panose="02020603050405020304" pitchFamily="18" charset="0"/>
                <a:cs typeface="Times New Roman" panose="02020603050405020304" pitchFamily="18" charset="0"/>
              </a:rPr>
              <a:t>1) приказы. Менеджер вырабатывает собственное решение и передает его подчиненным для исполнения. Персонал ожидает указаний к выполнению без всяких вопросов;</a:t>
            </a:r>
          </a:p>
          <a:p>
            <a:pPr algn="just"/>
            <a:r>
              <a:rPr lang="ru-RU" i="1" dirty="0" smtClean="0">
                <a:latin typeface="Times New Roman" panose="02020603050405020304" pitchFamily="18" charset="0"/>
                <a:cs typeface="Times New Roman" panose="02020603050405020304" pitchFamily="18" charset="0"/>
              </a:rPr>
              <a:t>2) реклама. В данном случае менеджер также вырабатывает собственное решение, но вместо простого объявления его подчиненным пытается убедить их, что данное решение является наилучшим, т.е. он рекламирует данное решение, чтобы свести на нет любое потенциальное сопротивление;</a:t>
            </a:r>
          </a:p>
          <a:p>
            <a:pPr algn="just"/>
            <a:r>
              <a:rPr lang="ru-RU" i="1" dirty="0" smtClean="0">
                <a:latin typeface="Times New Roman" panose="02020603050405020304" pitchFamily="18" charset="0"/>
                <a:cs typeface="Times New Roman" panose="02020603050405020304" pitchFamily="18" charset="0"/>
              </a:rPr>
              <a:t>3) консультации. Менеджер не выносит решения до тех пор, пока не проконсультируется со своими подчиненными. Он предоставляет им удобный случай высказать мысли, предложения и советы, осознавая, что служащие в действительности могут знать в определенных областях больше, чем он сам. Такой менеджер может иметь хороших специалистов-консультантов по отдельным отраслям знаний. Окончательное решение все же принадлежит менеджеру, но оно не будет принято, пока не выслушано мнение подчиненных, которые таким образом чувствуют себя вовлеченными в дело и ощущают свою значимость;</a:t>
            </a:r>
          </a:p>
          <a:p>
            <a:pPr algn="just"/>
            <a:r>
              <a:rPr lang="ru-RU" i="1" dirty="0" smtClean="0">
                <a:latin typeface="Times New Roman" panose="02020603050405020304" pitchFamily="18" charset="0"/>
                <a:cs typeface="Times New Roman" panose="02020603050405020304" pitchFamily="18" charset="0"/>
              </a:rPr>
              <a:t>4) единение. Менеджер вместе с подчиненными на равноправной основе вырабатывает демократичное решение. Он определяет проблему и может обозначить границы, в пределах которых может быть выработано решение (например, бюджетные ограничения). Затем проблема обсуждает-</a:t>
            </a:r>
            <a:r>
              <a:rPr lang="ru-RU" i="1" dirty="0" err="1" smtClean="0">
                <a:latin typeface="Times New Roman" panose="02020603050405020304" pitchFamily="18" charset="0"/>
                <a:cs typeface="Times New Roman" panose="02020603050405020304" pitchFamily="18" charset="0"/>
              </a:rPr>
              <a:t>ся</a:t>
            </a:r>
            <a:r>
              <a:rPr lang="ru-RU" i="1" dirty="0" smtClean="0">
                <a:latin typeface="Times New Roman" panose="02020603050405020304" pitchFamily="18" charset="0"/>
                <a:cs typeface="Times New Roman" panose="02020603050405020304" pitchFamily="18" charset="0"/>
              </a:rPr>
              <a:t> в свободной дискуссии среди подчиненных, и окончательное решение обычно отражает мнение большинства.</a:t>
            </a:r>
          </a:p>
          <a:p>
            <a:pPr algn="just"/>
            <a:r>
              <a:rPr lang="ru-RU" dirty="0" smtClean="0">
                <a:latin typeface="Times New Roman" panose="02020603050405020304" pitchFamily="18" charset="0"/>
                <a:cs typeface="Times New Roman" panose="02020603050405020304" pitchFamily="18" charset="0"/>
              </a:rPr>
              <a:t>Эти четыре стиля легки для понимания и чаще всего встречаются в повседневной жизни. Большинство менеджеров применяют разные стили в различных ситуациях. Если горит здание, менеджер прикажет уходить, так как это не время для демократических решений. С другой стороны, если перекрашивается комната отдыха, он может успешно применить стиль единения, допускающий свободную дискуссию для решения вопроса цвета окраски, мебели и т.д. Это, так сказать, примеры крайних случаев.</a:t>
            </a:r>
          </a:p>
          <a:p>
            <a:pPr algn="just"/>
            <a:r>
              <a:rPr lang="ru-RU" dirty="0" smtClean="0">
                <a:latin typeface="Times New Roman" panose="02020603050405020304" pitchFamily="18" charset="0"/>
                <a:cs typeface="Times New Roman" panose="02020603050405020304" pitchFamily="18" charset="0"/>
              </a:rPr>
              <a:t>Таким образом, некоторые менеджеры действуют в рамках </a:t>
            </a:r>
            <a:r>
              <a:rPr lang="ru-RU" dirty="0" err="1" smtClean="0">
                <a:latin typeface="Times New Roman" panose="02020603050405020304" pitchFamily="18" charset="0"/>
                <a:cs typeface="Times New Roman" panose="02020603050405020304" pitchFamily="18" charset="0"/>
              </a:rPr>
              <a:t>опреде</a:t>
            </a:r>
            <a:r>
              <a:rPr lang="ru-RU" dirty="0" smtClean="0">
                <a:latin typeface="Times New Roman" panose="02020603050405020304" pitchFamily="18" charset="0"/>
                <a:cs typeface="Times New Roman" panose="02020603050405020304" pitchFamily="18" charset="0"/>
              </a:rPr>
              <a:t>-ленного стиля, но большинство фактически применяют в зависимости от обстоятельств все четыре стиля.</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20299583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 y="0"/>
            <a:ext cx="12037325" cy="6247864"/>
          </a:xfrm>
          <a:prstGeom prst="rect">
            <a:avLst/>
          </a:prstGeom>
        </p:spPr>
        <p:txBody>
          <a:bodyPr wrap="square">
            <a:spAutoFit/>
          </a:bodyPr>
          <a:lstStyle/>
          <a:p>
            <a:pPr algn="just"/>
            <a:r>
              <a:rPr lang="ru-RU" sz="2000" b="1" dirty="0" smtClean="0">
                <a:latin typeface="Times New Roman" panose="02020603050405020304" pitchFamily="18" charset="0"/>
                <a:cs typeface="Times New Roman" panose="02020603050405020304" pitchFamily="18" charset="0"/>
              </a:rPr>
              <a:t>Схема Блейка-</a:t>
            </a:r>
            <a:r>
              <a:rPr lang="ru-RU" sz="2000" b="1" dirty="0" err="1" smtClean="0">
                <a:latin typeface="Times New Roman" panose="02020603050405020304" pitchFamily="18" charset="0"/>
                <a:cs typeface="Times New Roman" panose="02020603050405020304" pitchFamily="18" charset="0"/>
              </a:rPr>
              <a:t>Моутон</a:t>
            </a:r>
            <a:r>
              <a:rPr lang="ru-RU" sz="2000" b="1" dirty="0" smtClean="0">
                <a:latin typeface="Times New Roman" panose="02020603050405020304" pitchFamily="18" charset="0"/>
                <a:cs typeface="Times New Roman" panose="02020603050405020304" pitchFamily="18" charset="0"/>
              </a:rPr>
              <a:t>. </a:t>
            </a:r>
            <a:r>
              <a:rPr lang="ru-RU" sz="2000" dirty="0" smtClean="0">
                <a:latin typeface="Times New Roman" panose="02020603050405020304" pitchFamily="18" charset="0"/>
                <a:cs typeface="Times New Roman" panose="02020603050405020304" pitchFamily="18" charset="0"/>
              </a:rPr>
              <a:t>Роберт Блейк и Джейн </a:t>
            </a:r>
            <a:r>
              <a:rPr lang="ru-RU" sz="2000" dirty="0" err="1" smtClean="0">
                <a:latin typeface="Times New Roman" panose="02020603050405020304" pitchFamily="18" charset="0"/>
                <a:cs typeface="Times New Roman" panose="02020603050405020304" pitchFamily="18" charset="0"/>
              </a:rPr>
              <a:t>Моутон</a:t>
            </a:r>
            <a:r>
              <a:rPr lang="ru-RU" sz="2000" dirty="0" smtClean="0">
                <a:latin typeface="Times New Roman" panose="02020603050405020304" pitchFamily="18" charset="0"/>
                <a:cs typeface="Times New Roman" panose="02020603050405020304" pitchFamily="18" charset="0"/>
              </a:rPr>
              <a:t> – американские психологи. Их работа основана на возможности подготовки и обучения эффективных управляющих. Они считают, что подготовка менеджера – это формирование определенной позиции и поведения среди подчиненных. Работа менеджера должна быть направлена на стимулирование творчества, поддержку нововведений, для менеджера обязательно умение ставить конкретные, выполнимые задачи перед подчиненными.</a:t>
            </a:r>
          </a:p>
          <a:p>
            <a:pPr algn="just"/>
            <a:r>
              <a:rPr lang="ru-RU" sz="2000" b="1" dirty="0" smtClean="0">
                <a:latin typeface="Times New Roman" panose="02020603050405020304" pitchFamily="18" charset="0"/>
                <a:cs typeface="Times New Roman" panose="02020603050405020304" pitchFamily="18" charset="0"/>
              </a:rPr>
              <a:t>Схема Блейка-</a:t>
            </a:r>
            <a:r>
              <a:rPr lang="ru-RU" sz="2000" b="1" dirty="0" err="1" smtClean="0">
                <a:latin typeface="Times New Roman" panose="02020603050405020304" pitchFamily="18" charset="0"/>
                <a:cs typeface="Times New Roman" panose="02020603050405020304" pitchFamily="18" charset="0"/>
              </a:rPr>
              <a:t>Моутон</a:t>
            </a:r>
            <a:r>
              <a:rPr lang="ru-RU" sz="2000" b="1" dirty="0" smtClean="0">
                <a:latin typeface="Times New Roman" panose="02020603050405020304" pitchFamily="18" charset="0"/>
                <a:cs typeface="Times New Roman" panose="02020603050405020304" pitchFamily="18" charset="0"/>
              </a:rPr>
              <a:t> </a:t>
            </a:r>
            <a:r>
              <a:rPr lang="ru-RU" sz="2000" dirty="0" smtClean="0">
                <a:latin typeface="Times New Roman" panose="02020603050405020304" pitchFamily="18" charset="0"/>
                <a:cs typeface="Times New Roman" panose="02020603050405020304" pitchFamily="18" charset="0"/>
              </a:rPr>
              <a:t>включает теоретическую разработку, с помощью которой менеджеры смогут выработать свой стиль в организации людей для выполнения поставленной перед ними задачи. Эта схема управления была успешно применена в различных странах, разного рода организациях и функциональных отделах в пределах организации. Она в равной степени подходит как для менеджеров низового звена, так и ведущих должностных лиц.</a:t>
            </a:r>
          </a:p>
          <a:p>
            <a:pPr algn="just"/>
            <a:r>
              <a:rPr lang="ru-RU" sz="2000" dirty="0" smtClean="0">
                <a:latin typeface="Times New Roman" panose="02020603050405020304" pitchFamily="18" charset="0"/>
                <a:cs typeface="Times New Roman" panose="02020603050405020304" pitchFamily="18" charset="0"/>
              </a:rPr>
              <a:t>Схема основана на двух базисных элементах административного поведения: забота о людях и забота о производстве. В этом контексте производство подразумевает все виды продукции и услуг: расчетные операции, стоимость продаж, качество предоставляемых услуг и пр. Забота о людях также включает заботу о их чувстве собственного достоинства, об их праве на справедливость и справедливое отношение, об их стремлениях и т.д., а также о их материальном благополучии. Любой менеджер будет в большей или меньшей степени проявлять одно из этих двух качеств (забота о производстве и забота о людях) при управлении своими подчиненными. Менеджер может показать высокую степень заинтересованности в производстве и крайне низкую заботу о людях, и наоборот. Один и тот же менеджер может применить различные подходы в разных обстоятельствах. Любая позиция сетки соответствует реальному стилю управления, но для просто-ты рассмотрим более детально только углы и центр схемы.</a:t>
            </a:r>
            <a:endParaRPr lang="ru-RU"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0478972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7296" y="0"/>
            <a:ext cx="12164704" cy="5324535"/>
          </a:xfrm>
          <a:prstGeom prst="rect">
            <a:avLst/>
          </a:prstGeom>
        </p:spPr>
        <p:txBody>
          <a:bodyPr wrap="square">
            <a:spAutoFit/>
          </a:bodyPr>
          <a:lstStyle/>
          <a:p>
            <a:pPr algn="just"/>
            <a:r>
              <a:rPr lang="ru-RU" sz="2000" b="1" dirty="0" smtClean="0">
                <a:latin typeface="Times New Roman" panose="02020603050405020304" pitchFamily="18" charset="0"/>
                <a:cs typeface="Times New Roman" panose="02020603050405020304" pitchFamily="18" charset="0"/>
              </a:rPr>
              <a:t>Позиция 1,1 </a:t>
            </a:r>
            <a:r>
              <a:rPr lang="ru-RU" sz="2000" dirty="0" smtClean="0">
                <a:latin typeface="Times New Roman" panose="02020603050405020304" pitchFamily="18" charset="0"/>
                <a:cs typeface="Times New Roman" panose="02020603050405020304" pitchFamily="18" charset="0"/>
              </a:rPr>
              <a:t>– безразличный менеджер. Выказывает очень низкую заботу о производстве в комплексе с низкой заботой о людях, фактически снимает с себя всякую ответственность. Его деятельность будет ограничиваться лишь тем уровнем, который необходим для поддержания работы, а сам он будет устраняться от беспокойства и предоставлять своих подчиненных самим себе. Персонал у такого менеджера будет ленивым и апатичным, а результат деятельности предприятия – минимальным.</a:t>
            </a:r>
          </a:p>
          <a:p>
            <a:pPr algn="just"/>
            <a:r>
              <a:rPr lang="ru-RU" sz="2000" b="1" dirty="0" smtClean="0">
                <a:latin typeface="Times New Roman" panose="02020603050405020304" pitchFamily="18" charset="0"/>
                <a:cs typeface="Times New Roman" panose="02020603050405020304" pitchFamily="18" charset="0"/>
              </a:rPr>
              <a:t>Позиция 1,9 </a:t>
            </a:r>
            <a:r>
              <a:rPr lang="ru-RU" sz="2000" dirty="0" smtClean="0">
                <a:latin typeface="Times New Roman" panose="02020603050405020304" pitchFamily="18" charset="0"/>
                <a:cs typeface="Times New Roman" panose="02020603050405020304" pitchFamily="18" charset="0"/>
              </a:rPr>
              <a:t>– менеджер типа «управляющий загородным домом». Любит сохранять в отношениях со своими подчиненными уютную атмосферу «загородного дома». Такой тип менеджеров ценит дружеские отношения более высоко, чем заботу о производстве. На ошибки персонала смотрит сквозь пальцы, потому что они делают «лучше, чем могут». Не-достаток этого типа управления заключается в том, что люди начинают из-бегать разногласий и критического отношения к работе, а при решении производственных проблем пытаются умолчать о недостатках. С менеджером позиции 1,9 контрастирует менеджер, занимающий уровень 9,1, который стремится к высокой производительности, чего бы это ни стоило его подчиненным.</a:t>
            </a:r>
          </a:p>
          <a:p>
            <a:pPr algn="just"/>
            <a:r>
              <a:rPr lang="ru-RU" sz="2000" dirty="0" smtClean="0">
                <a:latin typeface="Times New Roman" panose="02020603050405020304" pitchFamily="18" charset="0"/>
                <a:cs typeface="Times New Roman" panose="02020603050405020304" pitchFamily="18" charset="0"/>
              </a:rPr>
              <a:t>Позиция 9,1 – менеджер, сосредоточенный на выполнении задачи. Игнорирует нужды людей и рассматривает персонал как часть производства, точнее, инструмент, посредством которого обеспечивается максимальный выход продукции. Применяя данный стиль управления, можно достигнуть высокой производительности, правда, на небольшой промежуток времени, а индивидуальное творчество будет скорее подавляться, чем поощряться. Этот стиль легко приводит к конфронтации между коллективом и дирекцией.</a:t>
            </a:r>
          </a:p>
        </p:txBody>
      </p:sp>
    </p:spTree>
    <p:extLst>
      <p:ext uri="{BB962C8B-B14F-4D97-AF65-F5344CB8AC3E}">
        <p14:creationId xmlns:p14="http://schemas.microsoft.com/office/powerpoint/2010/main" val="232430395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 y="0"/>
            <a:ext cx="12050973" cy="5016758"/>
          </a:xfrm>
          <a:prstGeom prst="rect">
            <a:avLst/>
          </a:prstGeom>
        </p:spPr>
        <p:txBody>
          <a:bodyPr wrap="square">
            <a:spAutoFit/>
          </a:bodyPr>
          <a:lstStyle/>
          <a:p>
            <a:pPr algn="just"/>
            <a:r>
              <a:rPr lang="ru-RU" sz="2000" b="1" dirty="0" smtClean="0">
                <a:latin typeface="Times New Roman" panose="02020603050405020304" pitchFamily="18" charset="0"/>
                <a:cs typeface="Times New Roman" panose="02020603050405020304" pitchFamily="18" charset="0"/>
              </a:rPr>
              <a:t>Позиция 9,9 – интегратор</a:t>
            </a:r>
            <a:r>
              <a:rPr lang="ru-RU" sz="2000" dirty="0" smtClean="0">
                <a:latin typeface="Times New Roman" panose="02020603050405020304" pitchFamily="18" charset="0"/>
                <a:cs typeface="Times New Roman" panose="02020603050405020304" pitchFamily="18" charset="0"/>
              </a:rPr>
              <a:t>. Достигает высокой производительности посредством увеличения отдачи его подчиненных. Менеджер этого стиля использует индивидуальную и групповую мотивацию для достижения об-щей цели, при этом наиболее полно энергию руководимого им коллектива. Такой менеджер не допускает существования какой-либо разницы между двумя основными элементами и пытается объединить людей для выполнения производственных задач. Проблемы обсуждаются без промедления и открыто, а не в кулуарных спорах. Р. Блейк и Д. </a:t>
            </a:r>
            <a:r>
              <a:rPr lang="ru-RU" sz="2000" dirty="0" err="1" smtClean="0">
                <a:latin typeface="Times New Roman" panose="02020603050405020304" pitchFamily="18" charset="0"/>
                <a:cs typeface="Times New Roman" panose="02020603050405020304" pitchFamily="18" charset="0"/>
              </a:rPr>
              <a:t>Моутон</a:t>
            </a:r>
            <a:r>
              <a:rPr lang="ru-RU" sz="2000" dirty="0" smtClean="0">
                <a:latin typeface="Times New Roman" panose="02020603050405020304" pitchFamily="18" charset="0"/>
                <a:cs typeface="Times New Roman" panose="02020603050405020304" pitchFamily="18" charset="0"/>
              </a:rPr>
              <a:t> считают, что этот стиль наилучший, поскольку он строится на взаимопонимании и доверии. Некоторые могут усмотреть некую идеализацию этого стиля, но для его реализации требуется всего лишь очень опытный и энергичный менеджер, чтобы поддерживать на необходимом уровне моральное состояние коллектива и одновременно наивысший уровень производительности.</a:t>
            </a:r>
          </a:p>
          <a:p>
            <a:pPr algn="just"/>
            <a:r>
              <a:rPr lang="ru-RU" sz="2000" b="1" dirty="0" smtClean="0">
                <a:latin typeface="Times New Roman" panose="02020603050405020304" pitchFamily="18" charset="0"/>
                <a:cs typeface="Times New Roman" panose="02020603050405020304" pitchFamily="18" charset="0"/>
              </a:rPr>
              <a:t>Позиция 5,5 – посредник. </a:t>
            </a:r>
            <a:r>
              <a:rPr lang="ru-RU" sz="2000" dirty="0" smtClean="0">
                <a:latin typeface="Times New Roman" panose="02020603050405020304" pitchFamily="18" charset="0"/>
                <a:cs typeface="Times New Roman" panose="02020603050405020304" pitchFamily="18" charset="0"/>
              </a:rPr>
              <a:t>Вероятно, это самый распространенный стиль управления среди достаточно хороших менеджеров. Такие менеджеры занимают компромиссную позицию, придерживаются правил, методик поведения и нацеливаются на производство продукта настолько, насколько это возможно, при этом не ущемляя чувства людей. Менеджеры, занимающие серединную позицию, меняются только в пределах «золотой сере-дины». Они поддерживают достаточно приемлемую производительность и такую же моральную обстановку.</a:t>
            </a:r>
            <a:endParaRPr lang="ru-RU"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11918686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 y="0"/>
            <a:ext cx="12078269" cy="6247864"/>
          </a:xfrm>
          <a:prstGeom prst="rect">
            <a:avLst/>
          </a:prstGeom>
        </p:spPr>
        <p:txBody>
          <a:bodyPr wrap="square">
            <a:spAutoFit/>
          </a:bodyPr>
          <a:lstStyle/>
          <a:p>
            <a:pPr algn="just"/>
            <a:r>
              <a:rPr lang="ru-RU" sz="2000" b="1" dirty="0" smtClean="0">
                <a:latin typeface="Times New Roman" panose="02020603050405020304" pitchFamily="18" charset="0"/>
                <a:cs typeface="Times New Roman" panose="02020603050405020304" pitchFamily="18" charset="0"/>
              </a:rPr>
              <a:t>Координирующее руководство. </a:t>
            </a:r>
            <a:r>
              <a:rPr lang="ru-RU" sz="2000" dirty="0" smtClean="0">
                <a:latin typeface="Times New Roman" panose="02020603050405020304" pitchFamily="18" charset="0"/>
                <a:cs typeface="Times New Roman" panose="02020603050405020304" pitchFamily="18" charset="0"/>
              </a:rPr>
              <a:t>Данную модель разработал Джон </a:t>
            </a:r>
            <a:r>
              <a:rPr lang="ru-RU" sz="2000" dirty="0" err="1" smtClean="0">
                <a:latin typeface="Times New Roman" panose="02020603050405020304" pitchFamily="18" charset="0"/>
                <a:cs typeface="Times New Roman" panose="02020603050405020304" pitchFamily="18" charset="0"/>
              </a:rPr>
              <a:t>Эйдер</a:t>
            </a:r>
            <a:r>
              <a:rPr lang="ru-RU" sz="2000" dirty="0" smtClean="0">
                <a:latin typeface="Times New Roman" panose="02020603050405020304" pitchFamily="18" charset="0"/>
                <a:cs typeface="Times New Roman" panose="02020603050405020304" pitchFamily="18" charset="0"/>
              </a:rPr>
              <a:t> в 1970-х гг. Она иллюстрирует, каким образом находятся во взаимодействии люди и работа, которую они выполняют.</a:t>
            </a:r>
          </a:p>
          <a:p>
            <a:pPr algn="just"/>
            <a:r>
              <a:rPr lang="ru-RU" sz="2000" b="1" dirty="0" smtClean="0">
                <a:latin typeface="Times New Roman" panose="02020603050405020304" pitchFamily="18" charset="0"/>
                <a:cs typeface="Times New Roman" panose="02020603050405020304" pitchFamily="18" charset="0"/>
              </a:rPr>
              <a:t>Модель включает три важных элемента</a:t>
            </a:r>
            <a:r>
              <a:rPr lang="ru-RU" sz="2000" dirty="0" smtClean="0">
                <a:latin typeface="Times New Roman" panose="02020603050405020304" pitchFamily="18" charset="0"/>
                <a:cs typeface="Times New Roman" panose="02020603050405020304" pitchFamily="18" charset="0"/>
              </a:rPr>
              <a:t>, которые менеджер или любой другой руководитель должен учитывать: выполнение задания, формирование коллектива, проявление индивидуальности.</a:t>
            </a:r>
          </a:p>
          <a:p>
            <a:pPr algn="just"/>
            <a:r>
              <a:rPr lang="ru-RU" sz="2000" dirty="0" smtClean="0">
                <a:latin typeface="Times New Roman" panose="02020603050405020304" pitchFamily="18" charset="0"/>
                <a:cs typeface="Times New Roman" panose="02020603050405020304" pitchFamily="18" charset="0"/>
              </a:rPr>
              <a:t>Каждый из элементов находится во взаимодействии и оказывает влияние на остальные. Например, </a:t>
            </a:r>
            <a:r>
              <a:rPr lang="ru-RU" sz="2000" dirty="0" err="1" smtClean="0">
                <a:latin typeface="Times New Roman" panose="02020603050405020304" pitchFamily="18" charset="0"/>
                <a:cs typeface="Times New Roman" panose="02020603050405020304" pitchFamily="18" charset="0"/>
              </a:rPr>
              <a:t>общеколлективный</a:t>
            </a:r>
            <a:r>
              <a:rPr lang="ru-RU" sz="2000" dirty="0" smtClean="0">
                <a:latin typeface="Times New Roman" panose="02020603050405020304" pitchFamily="18" charset="0"/>
                <a:cs typeface="Times New Roman" panose="02020603050405020304" pitchFamily="18" charset="0"/>
              </a:rPr>
              <a:t> моральный настрой и удовлетворенность работой будут выше, когда каждый член коллектива осознает свою роль в выполнении общей задачи. Подобным образом сплоченный коллектив может достичь гораздо большего, чем тот, где работники разобщены, хотя и имеют более значительный опыт. И наоборот, ряд провалов в работе может ослабить коллектив и его моральное состояние.</a:t>
            </a:r>
          </a:p>
          <a:p>
            <a:pPr algn="just"/>
            <a:r>
              <a:rPr lang="ru-RU" sz="2000" dirty="0" smtClean="0">
                <a:latin typeface="Times New Roman" panose="02020603050405020304" pitchFamily="18" charset="0"/>
                <a:cs typeface="Times New Roman" panose="02020603050405020304" pitchFamily="18" charset="0"/>
              </a:rPr>
              <a:t>Руководство, которое слишком сосредоточивается на выполнении задания, оказывается не в состоянии обеспечить оптимальный выпуск продукции, поскольку противопоставляет себя коллективу. Руководители высокопроизводительных коллективов иногда в основном акцентируют внимание на подборе кадров, но это, как известно, может дать положительный результат лишь на короткое время, и вскоре производительность все равно будет страдать. Правильный баланс требует использования как индивидуальной заинтересованности, так и общего настроя коллектива на выполнение общей задачи.</a:t>
            </a:r>
          </a:p>
          <a:p>
            <a:pPr algn="just"/>
            <a:r>
              <a:rPr lang="ru-RU" sz="2000" dirty="0" smtClean="0">
                <a:latin typeface="Times New Roman" panose="02020603050405020304" pitchFamily="18" charset="0"/>
                <a:cs typeface="Times New Roman" panose="02020603050405020304" pitchFamily="18" charset="0"/>
              </a:rPr>
              <a:t>Существуют и другие модели и теории стилей управления и руководства. Например, «теория зависимости», смысл которой сводится к тому, что менеджерам следует корректировать свой стиль в зависимости от конкретных обстоятельств, или «теория особенности», суть которой выражается в том, что руководителем рождаются, а не становятся, успех в деле управления определяется индивидуальными или психологическими особенностями.</a:t>
            </a:r>
            <a:endParaRPr lang="ru-RU"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55898513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5909310"/>
          </a:xfrm>
          <a:prstGeom prst="rect">
            <a:avLst/>
          </a:prstGeom>
        </p:spPr>
        <p:txBody>
          <a:bodyPr wrap="square">
            <a:spAutoFit/>
          </a:bodyPr>
          <a:lstStyle/>
          <a:p>
            <a:pPr algn="just"/>
            <a:r>
              <a:rPr lang="ru-RU" dirty="0" smtClean="0">
                <a:latin typeface="Times New Roman" panose="02020603050405020304" pitchFamily="18" charset="0"/>
                <a:cs typeface="Times New Roman" panose="02020603050405020304" pitchFamily="18" charset="0"/>
              </a:rPr>
              <a:t>Взаимоотношения с внутренними и внешними клиентами, руководителями, равными по положению, подчиненными</a:t>
            </a:r>
          </a:p>
          <a:p>
            <a:pPr algn="just"/>
            <a:r>
              <a:rPr lang="ru-RU" dirty="0" smtClean="0">
                <a:latin typeface="Times New Roman" panose="02020603050405020304" pitchFamily="18" charset="0"/>
                <a:cs typeface="Times New Roman" panose="02020603050405020304" pitchFamily="18" charset="0"/>
              </a:rPr>
              <a:t>В повседневной работе менеджеру приходится сталкиваться со множеством различных людей: подчиненными своего и других отделов, коллегами своего или какого-либо другого отдела организации, с вышестоящим начальством, покупателями, возможно, с представителями местных властей, правительственных учреждений, прессой и т.д.</a:t>
            </a:r>
          </a:p>
          <a:p>
            <a:pPr algn="just"/>
            <a:r>
              <a:rPr lang="ru-RU" dirty="0" smtClean="0">
                <a:latin typeface="Times New Roman" panose="02020603050405020304" pitchFamily="18" charset="0"/>
                <a:cs typeface="Times New Roman" panose="02020603050405020304" pitchFamily="18" charset="0"/>
              </a:rPr>
              <a:t>Подход к этим группам разный, но через все общение проходит единая линия, которая определяет человеческие отношения: в любой работе отношения должны быть приятными, вежливыми и справедливыми. Если менеджер отдает предпочтение личным симпатиям в отношениях, это при-водит к трениям, отказу от сотрудничества и даже к открытому конфликту.</a:t>
            </a:r>
          </a:p>
          <a:p>
            <a:pPr algn="just"/>
            <a:r>
              <a:rPr lang="ru-RU" dirty="0" smtClean="0">
                <a:latin typeface="Times New Roman" panose="02020603050405020304" pitchFamily="18" charset="0"/>
                <a:cs typeface="Times New Roman" panose="02020603050405020304" pitchFamily="18" charset="0"/>
              </a:rPr>
              <a:t>Искусство общения с людьми является неотъемлемой частью менеджмента; ему можно научить, его можно развить, но оно в основном уже сформировалось на самой ранней стадии жизни. Поэтому менеджер дол-жен учитывать укоренившиеся позиции людей, быть объективным и сохранять любезное обращение. Слишком легко видеть только то, что хочет-</a:t>
            </a:r>
            <a:r>
              <a:rPr lang="ru-RU" dirty="0" err="1" smtClean="0">
                <a:latin typeface="Times New Roman" panose="02020603050405020304" pitchFamily="18" charset="0"/>
                <a:cs typeface="Times New Roman" panose="02020603050405020304" pitchFamily="18" charset="0"/>
              </a:rPr>
              <a:t>ся</a:t>
            </a:r>
            <a:r>
              <a:rPr lang="ru-RU" dirty="0" smtClean="0">
                <a:latin typeface="Times New Roman" panose="02020603050405020304" pitchFamily="18" charset="0"/>
                <a:cs typeface="Times New Roman" panose="02020603050405020304" pitchFamily="18" charset="0"/>
              </a:rPr>
              <a:t> увидеть; рационализировать или забыть то, что не соответствует нашему мировоззрению; игнорировать действительность. Важно также и то, что делают другие, глядя на нас или слушая нас.</a:t>
            </a:r>
          </a:p>
          <a:p>
            <a:pPr algn="just"/>
            <a:r>
              <a:rPr lang="ru-RU" b="1" dirty="0" smtClean="0">
                <a:latin typeface="Times New Roman" panose="02020603050405020304" pitchFamily="18" charset="0"/>
                <a:cs typeface="Times New Roman" panose="02020603050405020304" pitchFamily="18" charset="0"/>
              </a:rPr>
              <a:t>Менеджеру следует максимизировать эффективность поведения, например:</a:t>
            </a:r>
          </a:p>
          <a:p>
            <a:pPr algn="just"/>
            <a:r>
              <a:rPr lang="ru-RU" i="1" dirty="0" smtClean="0">
                <a:latin typeface="Times New Roman" panose="02020603050405020304" pitchFamily="18" charset="0"/>
                <a:cs typeface="Times New Roman" panose="02020603050405020304" pitchFamily="18" charset="0"/>
              </a:rPr>
              <a:t> слушать и запоминать;</a:t>
            </a:r>
          </a:p>
          <a:p>
            <a:pPr algn="just"/>
            <a:r>
              <a:rPr lang="ru-RU" i="1" dirty="0" smtClean="0">
                <a:latin typeface="Times New Roman" panose="02020603050405020304" pitchFamily="18" charset="0"/>
                <a:cs typeface="Times New Roman" panose="02020603050405020304" pitchFamily="18" charset="0"/>
              </a:rPr>
              <a:t> изыскивать ценную информацию в беседе;</a:t>
            </a:r>
          </a:p>
          <a:p>
            <a:pPr algn="just"/>
            <a:r>
              <a:rPr lang="ru-RU" i="1" dirty="0" smtClean="0">
                <a:latin typeface="Times New Roman" panose="02020603050405020304" pitchFamily="18" charset="0"/>
                <a:cs typeface="Times New Roman" panose="02020603050405020304" pitchFamily="18" charset="0"/>
              </a:rPr>
              <a:t> предлагать альтернативы;</a:t>
            </a:r>
          </a:p>
          <a:p>
            <a:pPr algn="just"/>
            <a:r>
              <a:rPr lang="ru-RU" i="1" dirty="0" smtClean="0">
                <a:latin typeface="Times New Roman" panose="02020603050405020304" pitchFamily="18" charset="0"/>
                <a:cs typeface="Times New Roman" panose="02020603050405020304" pitchFamily="18" charset="0"/>
              </a:rPr>
              <a:t> аргументировать свое несогласие;</a:t>
            </a:r>
          </a:p>
          <a:p>
            <a:pPr algn="just"/>
            <a:r>
              <a:rPr lang="ru-RU" i="1" dirty="0" smtClean="0">
                <a:latin typeface="Times New Roman" panose="02020603050405020304" pitchFamily="18" charset="0"/>
                <a:cs typeface="Times New Roman" panose="02020603050405020304" pitchFamily="18" charset="0"/>
              </a:rPr>
              <a:t> прояснять смысл вопроса;</a:t>
            </a:r>
          </a:p>
          <a:p>
            <a:pPr algn="just"/>
            <a:r>
              <a:rPr lang="ru-RU" i="1" dirty="0" smtClean="0">
                <a:latin typeface="Times New Roman" panose="02020603050405020304" pitchFamily="18" charset="0"/>
                <a:cs typeface="Times New Roman" panose="02020603050405020304" pitchFamily="18" charset="0"/>
              </a:rPr>
              <a:t> подводить итоги;</a:t>
            </a:r>
          </a:p>
          <a:p>
            <a:pPr algn="just"/>
            <a:r>
              <a:rPr lang="ru-RU" i="1" dirty="0" smtClean="0">
                <a:latin typeface="Times New Roman" panose="02020603050405020304" pitchFamily="18" charset="0"/>
                <a:cs typeface="Times New Roman" panose="02020603050405020304" pitchFamily="18" charset="0"/>
              </a:rPr>
              <a:t> предлагать решения и т.д.</a:t>
            </a:r>
          </a:p>
        </p:txBody>
      </p:sp>
    </p:spTree>
    <p:extLst>
      <p:ext uri="{BB962C8B-B14F-4D97-AF65-F5344CB8AC3E}">
        <p14:creationId xmlns:p14="http://schemas.microsoft.com/office/powerpoint/2010/main" val="311849937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6740307"/>
          </a:xfrm>
          <a:prstGeom prst="rect">
            <a:avLst/>
          </a:prstGeom>
        </p:spPr>
        <p:txBody>
          <a:bodyPr wrap="square">
            <a:spAutoFit/>
          </a:bodyPr>
          <a:lstStyle/>
          <a:p>
            <a:pPr algn="just"/>
            <a:r>
              <a:rPr lang="ru-RU" b="1" dirty="0" smtClean="0">
                <a:latin typeface="Times New Roman" panose="02020603050405020304" pitchFamily="18" charset="0"/>
                <a:cs typeface="Times New Roman" panose="02020603050405020304" pitchFamily="18" charset="0"/>
              </a:rPr>
              <a:t>Менеджер должен минимизировать деструктивное поведение, т.е. ему не следует:</a:t>
            </a:r>
          </a:p>
          <a:p>
            <a:pPr algn="just"/>
            <a:r>
              <a:rPr lang="ru-RU" i="1" dirty="0" smtClean="0">
                <a:latin typeface="Times New Roman" panose="02020603050405020304" pitchFamily="18" charset="0"/>
                <a:cs typeface="Times New Roman" panose="02020603050405020304" pitchFamily="18" charset="0"/>
              </a:rPr>
              <a:t> показывать свои чувства в неподходящее время;</a:t>
            </a:r>
          </a:p>
          <a:p>
            <a:pPr algn="just"/>
            <a:r>
              <a:rPr lang="ru-RU" i="1" dirty="0" smtClean="0">
                <a:latin typeface="Times New Roman" panose="02020603050405020304" pitchFamily="18" charset="0"/>
                <a:cs typeface="Times New Roman" panose="02020603050405020304" pitchFamily="18" charset="0"/>
              </a:rPr>
              <a:t> говорить слишком много или слишком мало;</a:t>
            </a:r>
          </a:p>
          <a:p>
            <a:pPr algn="just"/>
            <a:r>
              <a:rPr lang="ru-RU" i="1" dirty="0" smtClean="0">
                <a:latin typeface="Times New Roman" panose="02020603050405020304" pitchFamily="18" charset="0"/>
                <a:cs typeface="Times New Roman" panose="02020603050405020304" pitchFamily="18" charset="0"/>
              </a:rPr>
              <a:t> хвалиться;</a:t>
            </a:r>
          </a:p>
          <a:p>
            <a:pPr algn="just"/>
            <a:r>
              <a:rPr lang="ru-RU" i="1" dirty="0" smtClean="0">
                <a:latin typeface="Times New Roman" panose="02020603050405020304" pitchFamily="18" charset="0"/>
                <a:cs typeface="Times New Roman" panose="02020603050405020304" pitchFamily="18" charset="0"/>
              </a:rPr>
              <a:t> жаловаться;</a:t>
            </a:r>
          </a:p>
          <a:p>
            <a:pPr algn="just"/>
            <a:r>
              <a:rPr lang="ru-RU" i="1" dirty="0" smtClean="0">
                <a:latin typeface="Times New Roman" panose="02020603050405020304" pitchFamily="18" charset="0"/>
                <a:cs typeface="Times New Roman" panose="02020603050405020304" pitchFamily="18" charset="0"/>
              </a:rPr>
              <a:t> не слушать собеседника;</a:t>
            </a:r>
          </a:p>
          <a:p>
            <a:pPr algn="just"/>
            <a:r>
              <a:rPr lang="ru-RU" i="1" dirty="0" smtClean="0">
                <a:latin typeface="Times New Roman" panose="02020603050405020304" pitchFamily="18" charset="0"/>
                <a:cs typeface="Times New Roman" panose="02020603050405020304" pitchFamily="18" charset="0"/>
              </a:rPr>
              <a:t> выходить из себя.</a:t>
            </a:r>
          </a:p>
          <a:p>
            <a:pPr algn="just"/>
            <a:r>
              <a:rPr lang="ru-RU" dirty="0" smtClean="0">
                <a:latin typeface="Times New Roman" panose="02020603050405020304" pitchFamily="18" charset="0"/>
                <a:cs typeface="Times New Roman" panose="02020603050405020304" pitchFamily="18" charset="0"/>
              </a:rPr>
              <a:t>Рассмотрим несколько моментов поведения менеджера при его взаимодействии с различными категориями людей, с которыми ему приходится сталкиваться в течение рабочего дня.</a:t>
            </a:r>
          </a:p>
          <a:p>
            <a:pPr algn="just"/>
            <a:r>
              <a:rPr lang="ru-RU" dirty="0" smtClean="0">
                <a:latin typeface="Times New Roman" panose="02020603050405020304" pitchFamily="18" charset="0"/>
                <a:cs typeface="Times New Roman" panose="02020603050405020304" pitchFamily="18" charset="0"/>
              </a:rPr>
              <a:t>Клиенты. Клиенты как внешние, так и внутренние (из других отделов организации) могут оказаться заведомо неприятными в общении, но менеджер никогда не должен позволить раздражению одержать верх, потерять терпение и допустить оскорбления. Если все же менеджер не может подавить свои чувства, лучше поручить одному из подчиненных вести дело с данными покупателями.</a:t>
            </a:r>
          </a:p>
          <a:p>
            <a:pPr algn="just"/>
            <a:r>
              <a:rPr lang="ru-RU" dirty="0" smtClean="0">
                <a:latin typeface="Times New Roman" panose="02020603050405020304" pitchFamily="18" charset="0"/>
                <a:cs typeface="Times New Roman" panose="02020603050405020304" pitchFamily="18" charset="0"/>
              </a:rPr>
              <a:t>Руководители. Хорошо налаженные взаимные связи между менеджером и руководителем – неотъемлемое условие успешной деятельности. Очень часто приходится слышать жалобы: «Босс совсем меня не слушает». Для этого существует немало всевозможных причин. Например, он пре-красно понимает, о чем вы говорите, но ничем это не показывает; может случиться так, что собственные проблемы занимают его больше или он не заинтересован вашими предложениями, или же босс думает, что эту проблему можно решить без его вмешательства. Поскольку руководитель ограничен во времени, убедитесь в том, что когда вы обращаетесь к нему, вы не слишком многословны или скучны. Выражайтесь четко и недвусмысленно, придерживайтесь фактов или обоснованных идей, дабы убедить его, что ваше решение или рекомендации единственно правильные. Если вы говорите с ним о какой-то возникшей проблеме, сделайте попытку, по крайне мере, предложить решение так, чтобы у него не было нужды </a:t>
            </a:r>
            <a:r>
              <a:rPr lang="ru-RU" dirty="0" err="1" smtClean="0">
                <a:latin typeface="Times New Roman" panose="02020603050405020304" pitchFamily="18" charset="0"/>
                <a:cs typeface="Times New Roman" panose="02020603050405020304" pitchFamily="18" charset="0"/>
              </a:rPr>
              <a:t>ду</a:t>
            </a:r>
            <a:r>
              <a:rPr lang="ru-RU" dirty="0" smtClean="0">
                <a:latin typeface="Times New Roman" panose="02020603050405020304" pitchFamily="18" charset="0"/>
                <a:cs typeface="Times New Roman" panose="02020603050405020304" pitchFamily="18" charset="0"/>
              </a:rPr>
              <a:t>-мать об этом деле и заниматься им от начала до конца – делайте работу за своего босса настолько, насколько это возможно, и тогда вероятность того, что курс, которому вы собираетесь следовать, получит одобрение, будет очень велика.</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954045952"/>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091916" cy="6555641"/>
          </a:xfrm>
          <a:prstGeom prst="rect">
            <a:avLst/>
          </a:prstGeom>
        </p:spPr>
        <p:txBody>
          <a:bodyPr wrap="square">
            <a:spAutoFit/>
          </a:bodyPr>
          <a:lstStyle/>
          <a:p>
            <a:pPr algn="just"/>
            <a:r>
              <a:rPr lang="ru-RU" sz="2000" b="1" dirty="0" smtClean="0">
                <a:latin typeface="Times New Roman" panose="02020603050405020304" pitchFamily="18" charset="0"/>
                <a:cs typeface="Times New Roman" panose="02020603050405020304" pitchFamily="18" charset="0"/>
              </a:rPr>
              <a:t>Равные по положению. </a:t>
            </a:r>
            <a:r>
              <a:rPr lang="ru-RU" sz="2000" dirty="0" smtClean="0">
                <a:latin typeface="Times New Roman" panose="02020603050405020304" pitchFamily="18" charset="0"/>
                <a:cs typeface="Times New Roman" panose="02020603050405020304" pitchFamily="18" charset="0"/>
              </a:rPr>
              <a:t>У многих менеджеров горизонтальные связи с равными по статусу менеджерами из других отделов или организаций или же диагональные связи с их начальством или подчиненными образуются весьма часто и очень важны. Сложность горизонтальных связей заключается в том, что менеджер не имеет влияния на людей, с которыми ему приходится общаться, поэтому ему нужно использовать убеждение, вести переговоры и торговлю, т.е. обмен того, что ему нужно, на то, что он может предложить противоположной стороне. Менеджер может искать информацию, подходящее решение или способ ускорить поставку, а может быть, он создал некий беспорядок в каком-то деле или поставил в трудное положение другого менеджера и ищет способ это исправить. В любой ситуации необходимо использовать все искусство общения – от умения понравиться через веселый нрав до искрящегося обаяния!</a:t>
            </a:r>
          </a:p>
          <a:p>
            <a:pPr algn="just"/>
            <a:r>
              <a:rPr lang="ru-RU" sz="2000" dirty="0" smtClean="0">
                <a:latin typeface="Times New Roman" panose="02020603050405020304" pitchFamily="18" charset="0"/>
                <a:cs typeface="Times New Roman" panose="02020603050405020304" pitchFamily="18" charset="0"/>
              </a:rPr>
              <a:t>Проявляющих расположенность можно однажды пригласить на ужин, что всегда способствует развитию добрых отношений, и когда у менеджера возникает необходимость позвать их на помощь в трудную мину-ту, эти люди, по крайне мере, согласятся выслушать его просьбу.</a:t>
            </a:r>
          </a:p>
          <a:p>
            <a:pPr algn="just"/>
            <a:r>
              <a:rPr lang="ru-RU" sz="2000" dirty="0" smtClean="0">
                <a:latin typeface="Times New Roman" panose="02020603050405020304" pitchFamily="18" charset="0"/>
                <a:cs typeface="Times New Roman" panose="02020603050405020304" pitchFamily="18" charset="0"/>
              </a:rPr>
              <a:t>В бизнесе существует такое выражение: «Обращайтесь с людьми хорошо по пути наверх, однако вы можете встретиться с ними вновь на пути вниз!» Другими словами, если вы попираете других людей в стремлении добиться власти или продвижения по службе, остерегайтесь, они могут занять такую позицию, которая усложнит вашу жизнь, если вы через некоторое время падете с высот, а они будут находиться в положении, когда их власть выше вашей.</a:t>
            </a:r>
          </a:p>
          <a:p>
            <a:pPr algn="just"/>
            <a:r>
              <a:rPr lang="ru-RU" sz="2000" dirty="0" smtClean="0">
                <a:latin typeface="Times New Roman" panose="02020603050405020304" pitchFamily="18" charset="0"/>
                <a:cs typeface="Times New Roman" panose="02020603050405020304" pitchFamily="18" charset="0"/>
              </a:rPr>
              <a:t>Подчиненные. Отношения с подчиненными рассматриваются со всех сторон. Менеджеру следует установить в высшей степени доверительные и доброжелательные отношения с подчиненными. И тогда подчиненные придут к нему с появляющимися проблемами до того, как они станут трудноразрешимыми, что даст возможность призвать персонал немного поднапрячься, когда этого требуют обстоятельства.</a:t>
            </a:r>
            <a:endParaRPr lang="ru-RU"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16695136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6186309"/>
          </a:xfrm>
          <a:prstGeom prst="rect">
            <a:avLst/>
          </a:prstGeom>
        </p:spPr>
        <p:txBody>
          <a:bodyPr wrap="square">
            <a:spAutoFit/>
          </a:bodyPr>
          <a:lstStyle/>
          <a:p>
            <a:pPr algn="just"/>
            <a:r>
              <a:rPr lang="ru-RU" dirty="0" smtClean="0">
                <a:latin typeface="Times New Roman" panose="02020603050405020304" pitchFamily="18" charset="0"/>
                <a:cs typeface="Times New Roman" panose="02020603050405020304" pitchFamily="18" charset="0"/>
              </a:rPr>
              <a:t>Под структурой управления организацией понимается упорядоченная совокупность взаимосвязанных элементов, находящихся между собой в устойчивых отношениях, обеспечивающих их развитие и функционирование как единого целого. В рамках структуры протекает управленческий процесс, между участниками которого распределены функции и задачи управления. С этой позиции организационная структура – это форма разделения и кооперации управленческой деятельности, в рамках которой происходит процесс управления, направленный на достижение целей организации. Отсюда структура управления включает в себя все цели, распре-деленные между различными звеньями, связи между которыми обеспечивают координацию действий по их выполнению. Элементами структуры управления являются:</a:t>
            </a:r>
          </a:p>
          <a:p>
            <a:pPr algn="just"/>
            <a:r>
              <a:rPr lang="ru-RU" dirty="0" smtClean="0">
                <a:latin typeface="Times New Roman" panose="02020603050405020304" pitchFamily="18" charset="0"/>
                <a:cs typeface="Times New Roman" panose="02020603050405020304" pitchFamily="18" charset="0"/>
              </a:rPr>
              <a:t> </a:t>
            </a:r>
            <a:r>
              <a:rPr lang="ru-RU" i="1" dirty="0" smtClean="0">
                <a:latin typeface="Times New Roman" panose="02020603050405020304" pitchFamily="18" charset="0"/>
                <a:cs typeface="Times New Roman" panose="02020603050405020304" pitchFamily="18" charset="0"/>
              </a:rPr>
              <a:t>работник управления – человек, выполняющий определенную функцию управления;</a:t>
            </a:r>
          </a:p>
          <a:p>
            <a:pPr algn="just"/>
            <a:r>
              <a:rPr lang="ru-RU" i="1" dirty="0" smtClean="0">
                <a:latin typeface="Times New Roman" panose="02020603050405020304" pitchFamily="18" charset="0"/>
                <a:cs typeface="Times New Roman" panose="02020603050405020304" pitchFamily="18" charset="0"/>
              </a:rPr>
              <a:t> орган управления – группа работников, связанных определенными отношениями, состоящая из первичных групп;</a:t>
            </a:r>
          </a:p>
          <a:p>
            <a:pPr algn="just"/>
            <a:r>
              <a:rPr lang="ru-RU" i="1" dirty="0" smtClean="0">
                <a:latin typeface="Times New Roman" panose="02020603050405020304" pitchFamily="18" charset="0"/>
                <a:cs typeface="Times New Roman" panose="02020603050405020304" pitchFamily="18" charset="0"/>
              </a:rPr>
              <a:t> первичная группа – коллектив работников управления, у которого есть общий руководитель, но нет подчиненных.</a:t>
            </a:r>
          </a:p>
          <a:p>
            <a:pPr algn="just"/>
            <a:r>
              <a:rPr lang="ru-RU" dirty="0" smtClean="0">
                <a:latin typeface="Times New Roman" panose="02020603050405020304" pitchFamily="18" charset="0"/>
                <a:cs typeface="Times New Roman" panose="02020603050405020304" pitchFamily="18" charset="0"/>
              </a:rPr>
              <a:t>Структура управления характеризуется наличием связей между ее элементами. Горизонтальные связи носят характер согласования и являют-</a:t>
            </a:r>
            <a:r>
              <a:rPr lang="ru-RU" dirty="0" err="1" smtClean="0">
                <a:latin typeface="Times New Roman" panose="02020603050405020304" pitchFamily="18" charset="0"/>
                <a:cs typeface="Times New Roman" panose="02020603050405020304" pitchFamily="18" charset="0"/>
              </a:rPr>
              <a:t>ся</a:t>
            </a:r>
            <a:r>
              <a:rPr lang="ru-RU" dirty="0" smtClean="0">
                <a:latin typeface="Times New Roman" panose="02020603050405020304" pitchFamily="18" charset="0"/>
                <a:cs typeface="Times New Roman" panose="02020603050405020304" pitchFamily="18" charset="0"/>
              </a:rPr>
              <a:t>, как правило, одноуровневыми. Вертикальные связи – связи подчинения, возникают при наличии нескольких уровней управления. Вертикаль-</a:t>
            </a:r>
            <a:r>
              <a:rPr lang="ru-RU" dirty="0" err="1" smtClean="0">
                <a:latin typeface="Times New Roman" panose="02020603050405020304" pitchFamily="18" charset="0"/>
                <a:cs typeface="Times New Roman" panose="02020603050405020304" pitchFamily="18" charset="0"/>
              </a:rPr>
              <a:t>ные</a:t>
            </a:r>
            <a:r>
              <a:rPr lang="ru-RU" dirty="0" smtClean="0">
                <a:latin typeface="Times New Roman" panose="02020603050405020304" pitchFamily="18" charset="0"/>
                <a:cs typeface="Times New Roman" panose="02020603050405020304" pitchFamily="18" charset="0"/>
              </a:rPr>
              <a:t> связи могут носить линейный и функциональный характер. Линейные связи означают подчинение линейным руководителям по всем вопросам управления. Функциональные связи имеют место при подчинении по </a:t>
            </a:r>
            <a:r>
              <a:rPr lang="ru-RU" dirty="0" err="1" smtClean="0">
                <a:latin typeface="Times New Roman" panose="02020603050405020304" pitchFamily="18" charset="0"/>
                <a:cs typeface="Times New Roman" panose="02020603050405020304" pitchFamily="18" charset="0"/>
              </a:rPr>
              <a:t>опре</a:t>
            </a:r>
            <a:r>
              <a:rPr lang="ru-RU" dirty="0" smtClean="0">
                <a:latin typeface="Times New Roman" panose="02020603050405020304" pitchFamily="18" charset="0"/>
                <a:cs typeface="Times New Roman" panose="02020603050405020304" pitchFamily="18" charset="0"/>
              </a:rPr>
              <a:t>-деленной группе проблем функциональному руководителю. Структура управления должна отражать цели и задачи фирмы, быть подчиненной производству и меняться вместе с ним. Она должна отражать </a:t>
            </a:r>
            <a:r>
              <a:rPr lang="ru-RU" dirty="0" err="1" smtClean="0">
                <a:latin typeface="Times New Roman" panose="02020603050405020304" pitchFamily="18" charset="0"/>
                <a:cs typeface="Times New Roman" panose="02020603050405020304" pitchFamily="18" charset="0"/>
              </a:rPr>
              <a:t>функцио-нальное</a:t>
            </a:r>
            <a:r>
              <a:rPr lang="ru-RU" dirty="0" smtClean="0">
                <a:latin typeface="Times New Roman" panose="02020603050405020304" pitchFamily="18" charset="0"/>
                <a:cs typeface="Times New Roman" panose="02020603050405020304" pitchFamily="18" charset="0"/>
              </a:rPr>
              <a:t> разделение труда и объем полномочий работников управления, которые определяются политикой, процедурами, правилами и должностными инструкциями и расширяются, как правило, в направлении более высоких уровней управления. Полномочия руководителей ограничиваются факторами внешней среды, уровнем культуры и ценностными ориентациями, принятыми традициями и нормами. Важное значение имеет реализация принципа соответствия между функциями и полномочиями, с одной стороны, и квалификацией и уровнем культуры – с другой.</a:t>
            </a:r>
          </a:p>
          <a:p>
            <a:pPr algn="just"/>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8916917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 y="0"/>
            <a:ext cx="12064621" cy="6186309"/>
          </a:xfrm>
          <a:prstGeom prst="rect">
            <a:avLst/>
          </a:prstGeom>
        </p:spPr>
        <p:txBody>
          <a:bodyPr wrap="square">
            <a:spAutoFit/>
          </a:bodyPr>
          <a:lstStyle/>
          <a:p>
            <a:pPr algn="just"/>
            <a:r>
              <a:rPr lang="ru-RU" dirty="0" smtClean="0">
                <a:latin typeface="Times New Roman" panose="02020603050405020304" pitchFamily="18" charset="0"/>
                <a:cs typeface="Times New Roman" panose="02020603050405020304" pitchFamily="18" charset="0"/>
              </a:rPr>
              <a:t>Управление персоналом признается одной из наиболее важных сфер жизни предприятия, способного многократно повысить ее эффективность, а само понятие «управление персоналом» рассматривается в достаточно широком диапазоне: от экономико-статистического до философско-психологического. Система управления персоналом обеспечивает непрерывное совершенствование методов работы с кадрами на основе использования достижений отечественной и зарубежной науки и наилучшего производственного опыта. Сущность управления персоналом, включая наемных работников, работодателей и других владельцев предприятия, заключается в установлении организационно-экономических, социально-психологических и правовых отношений субъекта и объекта управления. В основе этих отношений лежат принципы, методы и формы воздействия на интересы, поведение и деятельность работников в целях их максимального использования. Управление персоналом занимает ведущее место в системе управления предприятием.</a:t>
            </a:r>
          </a:p>
          <a:p>
            <a:pPr algn="ctr"/>
            <a:r>
              <a:rPr lang="ru-RU" b="1" dirty="0" smtClean="0">
                <a:latin typeface="Times New Roman" panose="02020603050405020304" pitchFamily="18" charset="0"/>
                <a:cs typeface="Times New Roman" panose="02020603050405020304" pitchFamily="18" charset="0"/>
              </a:rPr>
              <a:t>Система управления организацией</a:t>
            </a:r>
          </a:p>
          <a:p>
            <a:pPr algn="just"/>
            <a:r>
              <a:rPr lang="ru-RU" b="1" dirty="0" smtClean="0">
                <a:latin typeface="Times New Roman" panose="02020603050405020304" pitchFamily="18" charset="0"/>
                <a:cs typeface="Times New Roman" panose="02020603050405020304" pitchFamily="18" charset="0"/>
              </a:rPr>
              <a:t>Система управления организацией </a:t>
            </a:r>
            <a:r>
              <a:rPr lang="ru-RU" dirty="0" smtClean="0">
                <a:latin typeface="Times New Roman" panose="02020603050405020304" pitchFamily="18" charset="0"/>
                <a:cs typeface="Times New Roman" panose="02020603050405020304" pitchFamily="18" charset="0"/>
              </a:rPr>
              <a:t>– одно из ключевых понятий теории организации, тесно связанное с целями, функциями, процессом управления, работой менеджеров и распределением между ними полномочий во исполнение определенных целей. В рамках этой системы протекает весь управленческий процесс, в котором участвуют менеджеры всех уровней, категорий и профессиональной специализации. Система управления организацией обеспечивает своевременное и качественное осуществление всех процессов. Поэтому ей руководители организаций и специалисты уделяют особое внимание с целью непрерывного совершенствования, развития как системы в целом, так и ее отдельных составляющих. Очевидно, что изучение и совершенствование системы управления как в рамках отдельной организации, так и государства, общества в целом способствуют скорейшему достижению поставленных целей и задач. Система – это целое, созданное из частей и элементов, взаимодействующих между собой, для целенаправленной деятельности. Среди ее основных признаков следует назвать: множественность элементов, целостность и единство между ними, наличие определенной структуры и т.д. Вместе с тем свойства системы отличаются от свойств ее элементов. Всякая система в общем виде имеет входное воз-действие, систему обработки, конечные результаты и обратную связь. </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6448950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091916" cy="6463308"/>
          </a:xfrm>
          <a:prstGeom prst="rect">
            <a:avLst/>
          </a:prstGeom>
        </p:spPr>
        <p:txBody>
          <a:bodyPr wrap="square">
            <a:spAutoFit/>
          </a:bodyPr>
          <a:lstStyle/>
          <a:p>
            <a:pPr algn="just"/>
            <a:r>
              <a:rPr lang="ru-RU" b="1" dirty="0" smtClean="0">
                <a:latin typeface="Times New Roman" panose="02020603050405020304" pitchFamily="18" charset="0"/>
                <a:cs typeface="Times New Roman" panose="02020603050405020304" pitchFamily="18" charset="0"/>
              </a:rPr>
              <a:t>Управление</a:t>
            </a:r>
            <a:r>
              <a:rPr lang="ru-RU" dirty="0" smtClean="0">
                <a:latin typeface="Times New Roman" panose="02020603050405020304" pitchFamily="18" charset="0"/>
                <a:cs typeface="Times New Roman" panose="02020603050405020304" pitchFamily="18" charset="0"/>
              </a:rPr>
              <a:t> – это процесс воздействия на систему с целью поддержания заданного состояния или перевода ее в новое состояние. Система управления и представляет собой механизм такого воздействия; совокупность всех элементов, подсистем и их взаимосвязей, а также процессов, обеспечивающих функционирование организации в заданном направлении.</a:t>
            </a:r>
          </a:p>
          <a:p>
            <a:pPr algn="just"/>
            <a:r>
              <a:rPr lang="ru-RU" b="1" dirty="0" smtClean="0">
                <a:latin typeface="Times New Roman" panose="02020603050405020304" pitchFamily="18" charset="0"/>
                <a:cs typeface="Times New Roman" panose="02020603050405020304" pitchFamily="18" charset="0"/>
              </a:rPr>
              <a:t>При этом любая система управления должна содержать четыре основных элемента:</a:t>
            </a:r>
          </a:p>
          <a:p>
            <a:pPr algn="just"/>
            <a:r>
              <a:rPr lang="ru-RU" i="1" dirty="0" smtClean="0">
                <a:latin typeface="Times New Roman" panose="02020603050405020304" pitchFamily="18" charset="0"/>
                <a:cs typeface="Times New Roman" panose="02020603050405020304" pitchFamily="18" charset="0"/>
              </a:rPr>
              <a:t>1. Выход основной системы.</a:t>
            </a:r>
          </a:p>
          <a:p>
            <a:pPr algn="just"/>
            <a:r>
              <a:rPr lang="ru-RU" i="1" dirty="0" smtClean="0">
                <a:latin typeface="Times New Roman" panose="02020603050405020304" pitchFamily="18" charset="0"/>
                <a:cs typeface="Times New Roman" panose="02020603050405020304" pitchFamily="18" charset="0"/>
              </a:rPr>
              <a:t>2. Воспринимающее устройство, измеряющее и передающее информацию о состоянии выхода.</a:t>
            </a:r>
          </a:p>
          <a:p>
            <a:pPr algn="just"/>
            <a:r>
              <a:rPr lang="ru-RU" i="1" dirty="0" smtClean="0">
                <a:latin typeface="Times New Roman" panose="02020603050405020304" pitchFamily="18" charset="0"/>
                <a:cs typeface="Times New Roman" panose="02020603050405020304" pitchFamily="18" charset="0"/>
              </a:rPr>
              <a:t>3. Канал обратной связи.</a:t>
            </a:r>
          </a:p>
          <a:p>
            <a:pPr algn="just"/>
            <a:r>
              <a:rPr lang="ru-RU" i="1" dirty="0" smtClean="0">
                <a:latin typeface="Times New Roman" panose="02020603050405020304" pitchFamily="18" charset="0"/>
                <a:cs typeface="Times New Roman" panose="02020603050405020304" pitchFamily="18" charset="0"/>
              </a:rPr>
              <a:t>4. Блок управления, сравнивающий фактический и заданный выход и в случае необходимости вырабатывающий управляющее воздействие.</a:t>
            </a:r>
          </a:p>
          <a:p>
            <a:pPr algn="just"/>
            <a:r>
              <a:rPr lang="ru-RU" dirty="0" smtClean="0">
                <a:latin typeface="Times New Roman" panose="02020603050405020304" pitchFamily="18" charset="0"/>
                <a:cs typeface="Times New Roman" panose="02020603050405020304" pitchFamily="18" charset="0"/>
              </a:rPr>
              <a:t>Очевидно, что именно система управления организацией имеет возможность адекватно реагировать на внешние и внутренние воздействия, что позволяет организации адаптироваться в изменяющихся условиях, де-лает ее саморегулируемой. В настоящее время в составе системы управления организацией выделяют следующие подсистемы:</a:t>
            </a:r>
          </a:p>
          <a:p>
            <a:pPr algn="just"/>
            <a:r>
              <a:rPr lang="ru-RU" i="1" dirty="0" smtClean="0">
                <a:latin typeface="Times New Roman" panose="02020603050405020304" pitchFamily="18" charset="0"/>
                <a:cs typeface="Times New Roman" panose="02020603050405020304" pitchFamily="18" charset="0"/>
              </a:rPr>
              <a:t>1. Структура управления.</a:t>
            </a:r>
          </a:p>
          <a:p>
            <a:pPr algn="just"/>
            <a:r>
              <a:rPr lang="ru-RU" i="1" dirty="0" smtClean="0">
                <a:latin typeface="Times New Roman" panose="02020603050405020304" pitchFamily="18" charset="0"/>
                <a:cs typeface="Times New Roman" panose="02020603050405020304" pitchFamily="18" charset="0"/>
              </a:rPr>
              <a:t>2. Техника управления.</a:t>
            </a:r>
          </a:p>
          <a:p>
            <a:pPr algn="just"/>
            <a:r>
              <a:rPr lang="ru-RU" i="1" dirty="0" smtClean="0">
                <a:latin typeface="Times New Roman" panose="02020603050405020304" pitchFamily="18" charset="0"/>
                <a:cs typeface="Times New Roman" panose="02020603050405020304" pitchFamily="18" charset="0"/>
              </a:rPr>
              <a:t>3. Функции управления.</a:t>
            </a:r>
          </a:p>
          <a:p>
            <a:pPr algn="just"/>
            <a:r>
              <a:rPr lang="ru-RU" i="1" dirty="0" smtClean="0">
                <a:latin typeface="Times New Roman" panose="02020603050405020304" pitchFamily="18" charset="0"/>
                <a:cs typeface="Times New Roman" panose="02020603050405020304" pitchFamily="18" charset="0"/>
              </a:rPr>
              <a:t>4. Методология управления.</a:t>
            </a:r>
          </a:p>
          <a:p>
            <a:pPr algn="just"/>
            <a:r>
              <a:rPr lang="ru-RU" dirty="0" smtClean="0">
                <a:latin typeface="Times New Roman" panose="02020603050405020304" pitchFamily="18" charset="0"/>
                <a:cs typeface="Times New Roman" panose="02020603050405020304" pitchFamily="18" charset="0"/>
              </a:rPr>
              <a:t>При этом систему управления можно рассматривать как с позиции статики, т.е. как некий механизм (механизм управления), так и с позиции динамики – как управленческую деятельность. Структура и техника управления являются элементами механизма управления и включают в себя со-ответственно:</a:t>
            </a:r>
          </a:p>
          <a:p>
            <a:pPr algn="just"/>
            <a:r>
              <a:rPr lang="ru-RU" i="1" dirty="0" smtClean="0">
                <a:latin typeface="Times New Roman" panose="02020603050405020304" pitchFamily="18" charset="0"/>
                <a:cs typeface="Times New Roman" panose="02020603050405020304" pitchFamily="18" charset="0"/>
              </a:rPr>
              <a:t> функциональную и организационную структуры, схему организационных отношений, профессионализм персонала;</a:t>
            </a:r>
          </a:p>
          <a:p>
            <a:pPr algn="just"/>
            <a:r>
              <a:rPr lang="ru-RU" i="1" dirty="0" smtClean="0">
                <a:latin typeface="Times New Roman" panose="02020603050405020304" pitchFamily="18" charset="0"/>
                <a:cs typeface="Times New Roman" panose="02020603050405020304" pitchFamily="18" charset="0"/>
              </a:rPr>
              <a:t> компьютерную и организационную технику, мебель, каналы </a:t>
            </a:r>
            <a:r>
              <a:rPr lang="ru-RU" i="1" dirty="0" err="1" smtClean="0">
                <a:latin typeface="Times New Roman" panose="02020603050405020304" pitchFamily="18" charset="0"/>
                <a:cs typeface="Times New Roman" panose="02020603050405020304" pitchFamily="18" charset="0"/>
              </a:rPr>
              <a:t>пе-редачи</a:t>
            </a:r>
            <a:r>
              <a:rPr lang="ru-RU" i="1" dirty="0" smtClean="0">
                <a:latin typeface="Times New Roman" panose="02020603050405020304" pitchFamily="18" charset="0"/>
                <a:cs typeface="Times New Roman" panose="02020603050405020304" pitchFamily="18" charset="0"/>
              </a:rPr>
              <a:t> информации (сети связи), систему документооборота.</a:t>
            </a:r>
            <a:endParaRPr lang="ru-RU" i="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16722616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5909310"/>
          </a:xfrm>
          <a:prstGeom prst="rect">
            <a:avLst/>
          </a:prstGeom>
        </p:spPr>
        <p:txBody>
          <a:bodyPr wrap="square">
            <a:spAutoFit/>
          </a:bodyPr>
          <a:lstStyle/>
          <a:p>
            <a:pPr algn="just"/>
            <a:r>
              <a:rPr lang="ru-RU" dirty="0" smtClean="0">
                <a:latin typeface="Times New Roman" panose="02020603050405020304" pitchFamily="18" charset="0"/>
                <a:cs typeface="Times New Roman" panose="02020603050405020304" pitchFamily="18" charset="0"/>
              </a:rPr>
              <a:t>В отношении техники управления следует отметить, что стройность и действенность системы управления в немалой степени определяются системой документооборота предприятия. От этого напрямую зависят и число ошибок учета и планирования, и оперативность реагирования на определенное воздействие. «Бумажная» бухгалтерия заменяется «компьютерной». Неизбежно уходит в прошлое «наказуемость» инициативы. Практика показывает, что функциональность организации рабочего места повышает производительность труда работника и управленца не только технически, но и в результате получения ими положительного эмоционального настроя.</a:t>
            </a:r>
          </a:p>
          <a:p>
            <a:pPr algn="just"/>
            <a:r>
              <a:rPr lang="ru-RU" dirty="0" smtClean="0">
                <a:latin typeface="Times New Roman" panose="02020603050405020304" pitchFamily="18" charset="0"/>
                <a:cs typeface="Times New Roman" panose="02020603050405020304" pitchFamily="18" charset="0"/>
              </a:rPr>
              <a:t>Процесс управления как элемент управленческой деятельности включает систему коммуникаций, разработку и реализацию управленческих решений, информационное обеспечение, а методология – цели, законы, принципы, методы и функции, технологии управления и практику управленческой деятельности. Основная задача системы управления организацией – формирование профессиональной управленческой деятельности. Как процесс управленческая деятельность – это совокупность действий, ведущая к образованию и совершенствованию связей между частями системы. Как явление – это объединение элементов (цели, программы, средства) для реализации миссии организации. Управленческая деятельность рассматривается как синтез науки и искусства. Научная часть управленческой деятельности состоит из прагматичных управленческих техно-логий, правил, закономерностей, т.е. мало зависит от личности управленца. Искусство же, в данном контексте, представляет собой использование менеджером своего творческого начала, интуиции, субъективного опыта, здравого смысла и т.д. Здесь наблюдается прямая зависимость от личных качеств управленца, причем такие качества, как здравый смысл и интуиция, практически являются врожденной особенностью данного субъекта.</a:t>
            </a:r>
            <a:endParaRPr lang="ru-RU" dirty="0">
              <a:latin typeface="Times New Roman" panose="02020603050405020304" pitchFamily="18" charset="0"/>
              <a:cs typeface="Times New Roman" panose="02020603050405020304" pitchFamily="18" charset="0"/>
            </a:endParaRPr>
          </a:p>
          <a:p>
            <a:pPr algn="just"/>
            <a:r>
              <a:rPr lang="ru-RU" dirty="0" smtClean="0">
                <a:latin typeface="Times New Roman" panose="02020603050405020304" pitchFamily="18" charset="0"/>
                <a:cs typeface="Times New Roman" panose="02020603050405020304" pitchFamily="18" charset="0"/>
              </a:rPr>
              <a:t>Наибольший интерес представляет структура управления </a:t>
            </a:r>
            <a:r>
              <a:rPr lang="ru-RU" dirty="0" err="1" smtClean="0">
                <a:latin typeface="Times New Roman" panose="02020603050405020304" pitchFamily="18" charset="0"/>
                <a:cs typeface="Times New Roman" panose="02020603050405020304" pitchFamily="18" charset="0"/>
              </a:rPr>
              <a:t>организа-цией</a:t>
            </a:r>
            <a:r>
              <a:rPr lang="ru-RU" dirty="0" smtClean="0">
                <a:latin typeface="Times New Roman" panose="02020603050405020304" pitchFamily="18" charset="0"/>
                <a:cs typeface="Times New Roman" panose="02020603050405020304" pitchFamily="18" charset="0"/>
              </a:rPr>
              <a:t>, которая во многом определяет ее отношение к другим элементам ор-</a:t>
            </a:r>
            <a:r>
              <a:rPr lang="ru-RU" dirty="0" err="1" smtClean="0">
                <a:latin typeface="Times New Roman" panose="02020603050405020304" pitchFamily="18" charset="0"/>
                <a:cs typeface="Times New Roman" panose="02020603050405020304" pitchFamily="18" charset="0"/>
              </a:rPr>
              <a:t>ганизационных</a:t>
            </a:r>
            <a:r>
              <a:rPr lang="ru-RU" dirty="0" smtClean="0">
                <a:latin typeface="Times New Roman" panose="02020603050405020304" pitchFamily="18" charset="0"/>
                <a:cs typeface="Times New Roman" panose="02020603050405020304" pitchFamily="18" charset="0"/>
              </a:rPr>
              <a:t> систем. Структура органов управления и должностей, рас-</a:t>
            </a:r>
            <a:r>
              <a:rPr lang="ru-RU" dirty="0" err="1" smtClean="0">
                <a:latin typeface="Times New Roman" panose="02020603050405020304" pitchFamily="18" charset="0"/>
                <a:cs typeface="Times New Roman" panose="02020603050405020304" pitchFamily="18" charset="0"/>
              </a:rPr>
              <a:t>пределение</a:t>
            </a:r>
            <a:r>
              <a:rPr lang="ru-RU" dirty="0" smtClean="0">
                <a:latin typeface="Times New Roman" panose="02020603050405020304" pitchFamily="18" charset="0"/>
                <a:cs typeface="Times New Roman" panose="02020603050405020304" pitchFamily="18" charset="0"/>
              </a:rPr>
              <a:t> между ними полномочий и ответственности часто </a:t>
            </a:r>
            <a:r>
              <a:rPr lang="ru-RU" dirty="0" err="1" smtClean="0">
                <a:latin typeface="Times New Roman" panose="02020603050405020304" pitchFamily="18" charset="0"/>
                <a:cs typeface="Times New Roman" panose="02020603050405020304" pitchFamily="18" charset="0"/>
              </a:rPr>
              <a:t>предопреде-ляют</a:t>
            </a:r>
            <a:r>
              <a:rPr lang="ru-RU" dirty="0" smtClean="0">
                <a:latin typeface="Times New Roman" panose="02020603050405020304" pitchFamily="18" charset="0"/>
                <a:cs typeface="Times New Roman" panose="02020603050405020304" pitchFamily="18" charset="0"/>
              </a:rPr>
              <a:t> технику управления, процесс, методы и функции.</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80238977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091916" cy="6186309"/>
          </a:xfrm>
          <a:prstGeom prst="rect">
            <a:avLst/>
          </a:prstGeom>
        </p:spPr>
        <p:txBody>
          <a:bodyPr wrap="square">
            <a:spAutoFit/>
          </a:bodyPr>
          <a:lstStyle/>
          <a:p>
            <a:pPr algn="just"/>
            <a:r>
              <a:rPr lang="ru-RU" b="1" dirty="0" smtClean="0">
                <a:latin typeface="Times New Roman" panose="02020603050405020304" pitchFamily="18" charset="0"/>
                <a:cs typeface="Times New Roman" panose="02020603050405020304" pitchFamily="18" charset="0"/>
              </a:rPr>
              <a:t>В понимании сущности управления и построения управленческих структур выделяют пять исторических этапов:</a:t>
            </a:r>
          </a:p>
          <a:p>
            <a:pPr algn="just"/>
            <a:r>
              <a:rPr lang="ru-RU" dirty="0" smtClean="0">
                <a:latin typeface="Times New Roman" panose="02020603050405020304" pitchFamily="18" charset="0"/>
                <a:cs typeface="Times New Roman" panose="02020603050405020304" pitchFamily="18" charset="0"/>
              </a:rPr>
              <a:t>1. Организация как община (Э. </a:t>
            </a:r>
            <a:r>
              <a:rPr lang="ru-RU" dirty="0" err="1" smtClean="0">
                <a:latin typeface="Times New Roman" panose="02020603050405020304" pitchFamily="18" charset="0"/>
                <a:cs typeface="Times New Roman" panose="02020603050405020304" pitchFamily="18" charset="0"/>
              </a:rPr>
              <a:t>Мэйо</a:t>
            </a:r>
            <a:r>
              <a:rPr lang="ru-RU" dirty="0" smtClean="0">
                <a:latin typeface="Times New Roman" panose="02020603050405020304" pitchFamily="18" charset="0"/>
                <a:cs typeface="Times New Roman" panose="02020603050405020304" pitchFamily="18" charset="0"/>
              </a:rPr>
              <a:t>). Люди являются не винтиками машины, а членами организации, семьи. Они имеют право на индивидуальность, собственное мнение, взаимоотношения как внутри, так и вне организации. При такой концепции на первый план выходят межличностные и межгрупповые отношения. Управление должно вписываться в психологическую структуру группы, осознавать возможность спонтанного, неконтролируемого процесса самоорганизации групп и персонала.</a:t>
            </a:r>
          </a:p>
          <a:p>
            <a:pPr algn="just"/>
            <a:r>
              <a:rPr lang="ru-RU" dirty="0" smtClean="0">
                <a:latin typeface="Times New Roman" panose="02020603050405020304" pitchFamily="18" charset="0"/>
                <a:cs typeface="Times New Roman" panose="02020603050405020304" pitchFamily="18" charset="0"/>
              </a:rPr>
              <a:t>2. Организация – бюрократия, где человек – это винтик огромной машины, материал для построения целого, не имеющий право на индивидуальные особенности. Индивидуальность личности подавляется разработкой и предписанием точного соблюдения инструкций практически «на все случаи жизни».</a:t>
            </a:r>
          </a:p>
          <a:p>
            <a:pPr algn="just"/>
            <a:r>
              <a:rPr lang="ru-RU" dirty="0" smtClean="0">
                <a:latin typeface="Times New Roman" panose="02020603050405020304" pitchFamily="18" charset="0"/>
                <a:cs typeface="Times New Roman" panose="02020603050405020304" pitchFamily="18" charset="0"/>
              </a:rPr>
              <a:t>3. Организация – административная пирамида, наиболее устойчивое строение (административный механизм). Ей присуща четкая структура, единоначалие, разделение труда, баланс полномочий и ответственности, корпоративная мораль.</a:t>
            </a:r>
          </a:p>
          <a:p>
            <a:pPr algn="just"/>
            <a:r>
              <a:rPr lang="ru-RU" dirty="0" smtClean="0">
                <a:latin typeface="Times New Roman" panose="02020603050405020304" pitchFamily="18" charset="0"/>
                <a:cs typeface="Times New Roman" panose="02020603050405020304" pitchFamily="18" charset="0"/>
              </a:rPr>
              <a:t>4. Организация как сумма трудовых операций. Управлять организацией – значит правильно организовать производственные процессы и повышать производительность труда. Организация конструируется и контролируется менеджерами.</a:t>
            </a:r>
          </a:p>
          <a:p>
            <a:pPr algn="just"/>
            <a:r>
              <a:rPr lang="ru-RU" dirty="0" smtClean="0">
                <a:latin typeface="Times New Roman" panose="02020603050405020304" pitchFamily="18" charset="0"/>
                <a:cs typeface="Times New Roman" panose="02020603050405020304" pitchFamily="18" charset="0"/>
              </a:rPr>
              <a:t>5. Организация как социотехническая система, т.е. взаимодействие группы людей с определенной техникой. Техническая система и система межличностных отношений могут пересекаться. От технической системы зависят социальные отношения, а от них – производственная система. Поэтому организация характеризуется как сложная, разнородная вероятностная система.</a:t>
            </a:r>
          </a:p>
          <a:p>
            <a:pPr algn="just"/>
            <a:r>
              <a:rPr lang="ru-RU" dirty="0" smtClean="0">
                <a:latin typeface="Times New Roman" panose="02020603050405020304" pitchFamily="18" charset="0"/>
                <a:cs typeface="Times New Roman" panose="02020603050405020304" pitchFamily="18" charset="0"/>
              </a:rPr>
              <a:t>В современной теории менеджмента выделяются два типа структуры управления организациями: бюрократический и органический. Они построены на принципиально различных основаниях и имеют специфические черты, позволяющие выявлять сферы их рационального использования и перспективы дальнейшего развития.</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98123950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6740307"/>
          </a:xfrm>
          <a:prstGeom prst="rect">
            <a:avLst/>
          </a:prstGeom>
        </p:spPr>
        <p:txBody>
          <a:bodyPr wrap="square">
            <a:spAutoFit/>
          </a:bodyPr>
          <a:lstStyle/>
          <a:p>
            <a:pPr algn="just"/>
            <a:r>
              <a:rPr lang="ru-RU" dirty="0" smtClean="0">
                <a:latin typeface="Times New Roman" panose="02020603050405020304" pitchFamily="18" charset="0"/>
                <a:cs typeface="Times New Roman" panose="02020603050405020304" pitchFamily="18" charset="0"/>
              </a:rPr>
              <a:t>Исторически первым сформировался бюрократический тип структуры управления организацией. Соответствующую концепцию подхода к построению организационных структур разработал в начале XX столетия немецкий социолог М. Вебер. Он предложил нормативную модель рациональной бюрократии, кардинальным образом менявшую ранее действовавшие системы коммуникации, отчетности, оплаты труда, структуры работы, отношений на производстве. В основе этой модели – представление о предприятиях как об «организованных организациях», предъявляющих жесткие требования как к людям, так и к структурам, в рамках которых они действуют. Ключевые концептуальные положения нормативной моде-ли рациональной бюрократии таковы:</a:t>
            </a:r>
          </a:p>
          <a:p>
            <a:pPr algn="just"/>
            <a:r>
              <a:rPr lang="ru-RU" i="1" dirty="0" smtClean="0">
                <a:latin typeface="Times New Roman" panose="02020603050405020304" pitchFamily="18" charset="0"/>
                <a:cs typeface="Times New Roman" panose="02020603050405020304" pitchFamily="18" charset="0"/>
              </a:rPr>
              <a:t>1) четкое разделение труда, использование на каждой должности квалифицированных специалистов;</a:t>
            </a:r>
          </a:p>
          <a:p>
            <a:pPr algn="just"/>
            <a:r>
              <a:rPr lang="ru-RU" i="1" dirty="0" smtClean="0">
                <a:latin typeface="Times New Roman" panose="02020603050405020304" pitchFamily="18" charset="0"/>
                <a:cs typeface="Times New Roman" panose="02020603050405020304" pitchFamily="18" charset="0"/>
              </a:rPr>
              <a:t>2) иерархичность управления, при которой нижестоящий уровень подчиняется и контролируется вышестоящим;</a:t>
            </a:r>
          </a:p>
          <a:p>
            <a:pPr algn="just"/>
            <a:r>
              <a:rPr lang="ru-RU" i="1" dirty="0" smtClean="0">
                <a:latin typeface="Times New Roman" panose="02020603050405020304" pitchFamily="18" charset="0"/>
                <a:cs typeface="Times New Roman" panose="02020603050405020304" pitchFamily="18" charset="0"/>
              </a:rPr>
              <a:t>3) наличие формальных правил и норм, обеспечивающих однородность выполнения менеджерами своих задач и обязанностей;</a:t>
            </a:r>
          </a:p>
          <a:p>
            <a:pPr algn="just"/>
            <a:r>
              <a:rPr lang="ru-RU" i="1" dirty="0" smtClean="0">
                <a:latin typeface="Times New Roman" panose="02020603050405020304" pitchFamily="18" charset="0"/>
                <a:cs typeface="Times New Roman" panose="02020603050405020304" pitchFamily="18" charset="0"/>
              </a:rPr>
              <a:t>4) дух формальной обезличенности, характерной для выполнения официальными лицами своих обязанностей;</a:t>
            </a:r>
          </a:p>
          <a:p>
            <a:pPr algn="just"/>
            <a:r>
              <a:rPr lang="ru-RU" i="1" dirty="0" smtClean="0">
                <a:latin typeface="Times New Roman" panose="02020603050405020304" pitchFamily="18" charset="0"/>
                <a:cs typeface="Times New Roman" panose="02020603050405020304" pitchFamily="18" charset="0"/>
              </a:rPr>
              <a:t>5) осуществление найма на работу в соответствии с квалификационными требованиями к данной должности, а не с субъективными оценками.</a:t>
            </a:r>
          </a:p>
          <a:p>
            <a:pPr algn="just"/>
            <a:r>
              <a:rPr lang="ru-RU" dirty="0" smtClean="0">
                <a:latin typeface="Times New Roman" panose="02020603050405020304" pitchFamily="18" charset="0"/>
                <a:cs typeface="Times New Roman" panose="02020603050405020304" pitchFamily="18" charset="0"/>
              </a:rPr>
              <a:t>Главными понятиями бюрократического типа структуры управления являются: рациональность, ответственность и иерархичность. Сам М. Вебер считал центральным пунктом концепции исключение совмещения «человека» и «должности», поскольку состав и содержание управленческих работ должны определяться исходя из потребностей организации, а не людей, в ней работающих. Четко сформулированные предписания по каждой работе (что необходимо делать и какими приемами) не оставляют шанса для проявления субъективизма и индивидуального подхода. В этом принципиальное отличие бюрократической структуры от исторически предшествовавшей ей общинной, где главная роль отводилась партнерству и мастерству. Бюрократические структуры управления показали свою эффективность, особенно в крупных и сверхкрупных организациях, в которых необходимо обеспечивать слаженную четкую работу больших коллективов людей, работающих на единую цель. Эти структуры позволяют </a:t>
            </a:r>
            <a:r>
              <a:rPr lang="ru-RU" dirty="0" err="1" smtClean="0">
                <a:latin typeface="Times New Roman" panose="02020603050405020304" pitchFamily="18" charset="0"/>
                <a:cs typeface="Times New Roman" panose="02020603050405020304" pitchFamily="18" charset="0"/>
              </a:rPr>
              <a:t>мобилизо-вать</a:t>
            </a:r>
            <a:r>
              <a:rPr lang="ru-RU" dirty="0" smtClean="0">
                <a:latin typeface="Times New Roman" panose="02020603050405020304" pitchFamily="18" charset="0"/>
                <a:cs typeface="Times New Roman" panose="02020603050405020304" pitchFamily="18" charset="0"/>
              </a:rPr>
              <a:t> человеческую энергию и кооперировать труд людей при решении сложных проектов, в массовом и крупносерийном производстве. </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96720565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091916" cy="6186309"/>
          </a:xfrm>
          <a:prstGeom prst="rect">
            <a:avLst/>
          </a:prstGeom>
        </p:spPr>
        <p:txBody>
          <a:bodyPr wrap="square">
            <a:spAutoFit/>
          </a:bodyPr>
          <a:lstStyle/>
          <a:p>
            <a:pPr algn="just"/>
            <a:r>
              <a:rPr lang="ru-RU" dirty="0" smtClean="0">
                <a:latin typeface="Times New Roman" panose="02020603050405020304" pitchFamily="18" charset="0"/>
                <a:cs typeface="Times New Roman" panose="02020603050405020304" pitchFamily="18" charset="0"/>
              </a:rPr>
              <a:t>Однако им присущи недостатки, особенно заметные в контексте современных условий и задач экономического развития. Очевидно, прежде всего, что бюрократический тип структуры не способствует росту потенциала людей, каждый из которых использует только ту часть своих способностей, кото-рая непосредственно требуется исходя из характера выполняемой работы. Ясно также: коль скоро вопросы стратегии и тактики развития организации решаются лишь на высшем уровне, а все остальные уровни заняты исключительно исполнением «спускаемых сверху» решений, теряется общий управленческий интеллект (который рассматривается сегодня как важнейший фактор эффективного управления).</a:t>
            </a:r>
          </a:p>
          <a:p>
            <a:pPr algn="just"/>
            <a:r>
              <a:rPr lang="ru-RU" dirty="0" smtClean="0">
                <a:latin typeface="Times New Roman" panose="02020603050405020304" pitchFamily="18" charset="0"/>
                <a:cs typeface="Times New Roman" panose="02020603050405020304" pitchFamily="18" charset="0"/>
              </a:rPr>
              <a:t>Еще один изъян структур бюрократического типа – невозможность с их помощью управлять процессом изменений, направленных на совершенствование работы. Функциональная специализация элементов структуры приводит к тому, что их развитие характеризуется неравномерностью и различной скоростью. В результате возникают противоречия между от-дельными частями структуры, несогласованность в их действиях и интересах, что замедляет прогресс в организации.</a:t>
            </a:r>
          </a:p>
          <a:p>
            <a:pPr algn="just"/>
            <a:r>
              <a:rPr lang="ru-RU" dirty="0" smtClean="0">
                <a:latin typeface="Times New Roman" panose="02020603050405020304" pitchFamily="18" charset="0"/>
                <a:cs typeface="Times New Roman" panose="02020603050405020304" pitchFamily="18" charset="0"/>
              </a:rPr>
              <a:t>Органический тип структуры управления возник как антипод бюрократической организации, модель которой перестала удовлетворять многие предприятия, испытывающие необходимость в более гибких и адаптированных структурах. Новый подход отвергает представление об эффективности организации как «организованной» и работающей с четкостью часового механизма; напротив, считается, что эта модель не позволяет проводить радикальные изменения, обеспечивающие приспособляемость организации к объективным требованиям реальной действительности. Исследователи этой проблемы подчеркивают: постепенно вырисовывается иной тип организации, в которой импровизация ценится выше, чем планирование; которая руководствуется возможностями гораздо больше, чем ограничениями, предпочитает находить новые действия, а не цепляться за старые; которая больше ценит дискуссии, чем успокоенность, и поощряет со-мнения и противоречия, а не веру. В исходном определении органического типа структуры управления подчеркивались такие ее принципиальные отличия от традиционной бюрократической иерархии, как более высокая гибкость, меньшая связанность правилами и нормами, использование в качестве базы групповой (бригадной) организации труда.</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05622695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6740307"/>
          </a:xfrm>
          <a:prstGeom prst="rect">
            <a:avLst/>
          </a:prstGeom>
        </p:spPr>
        <p:txBody>
          <a:bodyPr wrap="square">
            <a:spAutoFit/>
          </a:bodyPr>
          <a:lstStyle/>
          <a:p>
            <a:pPr algn="just"/>
            <a:r>
              <a:rPr lang="ru-RU" dirty="0" smtClean="0">
                <a:latin typeface="Times New Roman" panose="02020603050405020304" pitchFamily="18" charset="0"/>
                <a:cs typeface="Times New Roman" panose="02020603050405020304" pitchFamily="18" charset="0"/>
              </a:rPr>
              <a:t>Дальнейшие разработки позволили существенно дополнить перечень свойств, характеризующих органический тип структуры управления. Речь идет о следующих чертах. Во-первых, решения принимаются на основе обсуждения, а не базируются на авторитете, правилах или традициях. Во-вторых, обстоятельствами, которые принимаются во внимание при об-суждении проблем, являются доверие, а не власть, убеждение, а не команда, работа на единую цель, а не ради исполнения должностной инструкции. В-третьих, главные интегрирующие факторы – миссия и стратегия развития организации. В-четвертых, творческий подход к работе и кооперация базируются на связи между деятельностью каждого индивида и миссией. В-пятых, правила работы формулируются в виде принципов, а не установок. В-шестых, распределение работы между сотрудниками обусловливается не их должностями, а характером решаемых проблем. В-седьмых, имеет место постоянная готовность к проведению в организации прогрессивных изменений.</a:t>
            </a:r>
          </a:p>
          <a:p>
            <a:pPr algn="just"/>
            <a:r>
              <a:rPr lang="ru-RU" dirty="0" smtClean="0">
                <a:latin typeface="Times New Roman" panose="02020603050405020304" pitchFamily="18" charset="0"/>
                <a:cs typeface="Times New Roman" panose="02020603050405020304" pitchFamily="18" charset="0"/>
              </a:rPr>
              <a:t>Рассматриваемый тип структуры предполагает существенные изменения отношений внутри организации: отпадает необходимость в функциональном разделении труда, повышается ответственность каждого работающего за общий успех. Реальный переход к органическому типу структуры управления требует серьезной подготовительной работы. Прежде всего, компании принимают меры к расширению участия работающих в решении проблем организации (путем обучения, повышения уровня информированности, заинтересованности и т.п.), ликвидируют функциональную обособленность, развивают информационные технологии, радикально пересматривают характер взаимоотношений с другими компаниями (вступая с ними в союзы или образуя виртуальные компании, где реализуются партнерские отношения). Необходимо отметить, что органический тип структуры управления находится лишь в начальной фазе своего развития и в «чистом» виде его используют пока немногие организации. Но элементы этого подхода к структуре управления получили довольно широкое распространение, особенно в тех компаниях, которые стремятся приспособиться к динамично меняющейся внешней среде. Следует отметить, что приведенная классификация структур управления предприятиями не является единственной. Существуют и другие, имеющие более прикладной характер, например, классификация, подразделяющая организационные структуры на линейные, линейно-функциональные, проектные и матричные, венчурные и инновационные внутри-фирменные. Наиболее сильное влияние на российскую школу управления оказывают американская и японская школы менеджмента.</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212812384"/>
      </p:ext>
    </p:extLst>
  </p:cSld>
  <p:clrMapOvr>
    <a:masterClrMapping/>
  </p:clrMapOvr>
  <p:timing>
    <p:tnLst>
      <p:par>
        <p:cTn id="1" dur="indefinite" restart="never" nodeType="tmRoot"/>
      </p:par>
    </p:tnLst>
  </p:timing>
</p:sld>
</file>

<file path=ppt/theme/theme1.xml><?xml version="1.0" encoding="utf-8"?>
<a:theme xmlns:a="http://schemas.openxmlformats.org/drawingml/2006/main" name="Ретро">
  <a:themeElements>
    <a:clrScheme name="Ретро">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Ретро">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Ретро">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docProps/app.xml><?xml version="1.0" encoding="utf-8"?>
<Properties xmlns="http://schemas.openxmlformats.org/officeDocument/2006/extended-properties" xmlns:vt="http://schemas.openxmlformats.org/officeDocument/2006/docPropsVTypes">
  <Template>Retrospect</Template>
  <TotalTime>31</TotalTime>
  <Words>4927</Words>
  <Application>Microsoft Office PowerPoint</Application>
  <PresentationFormat>Широкоэкранный</PresentationFormat>
  <Paragraphs>104</Paragraphs>
  <Slides>18</Slides>
  <Notes>0</Notes>
  <HiddenSlides>0</HiddenSlides>
  <MMClips>0</MMClips>
  <ScaleCrop>false</ScaleCrop>
  <HeadingPairs>
    <vt:vector size="6" baseType="variant">
      <vt:variant>
        <vt:lpstr>Использованные шрифты</vt:lpstr>
      </vt:variant>
      <vt:variant>
        <vt:i4>3</vt:i4>
      </vt:variant>
      <vt:variant>
        <vt:lpstr>Тема</vt:lpstr>
      </vt:variant>
      <vt:variant>
        <vt:i4>1</vt:i4>
      </vt:variant>
      <vt:variant>
        <vt:lpstr>Заголовки слайдов</vt:lpstr>
      </vt:variant>
      <vt:variant>
        <vt:i4>18</vt:i4>
      </vt:variant>
    </vt:vector>
  </HeadingPairs>
  <TitlesOfParts>
    <vt:vector size="22" baseType="lpstr">
      <vt:lpstr>Calibri</vt:lpstr>
      <vt:lpstr>Calibri Light</vt:lpstr>
      <vt:lpstr>Times New Roman</vt:lpstr>
      <vt:lpstr>Ретро</vt:lpstr>
      <vt:lpstr>УПРАВЛЕНИЕ ОРГАНИЗАЦИЕЙ: ОБЩИЕ ПОНЯТИЯ</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УПРАВЛЕНИЕ ОРГАНИЗАЦИЕЙ: ОБЩИЕ ПОНЯТИЯ</dc:title>
  <dc:creator>usewr</dc:creator>
  <cp:lastModifiedBy>usewr</cp:lastModifiedBy>
  <cp:revision>4</cp:revision>
  <dcterms:created xsi:type="dcterms:W3CDTF">2020-10-20T15:19:59Z</dcterms:created>
  <dcterms:modified xsi:type="dcterms:W3CDTF">2020-10-20T15:51:43Z</dcterms:modified>
</cp:coreProperties>
</file>